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59" r:id="rId4"/>
    <p:sldId id="257" r:id="rId5"/>
    <p:sldId id="260" r:id="rId6"/>
    <p:sldId id="261" r:id="rId7"/>
    <p:sldId id="262" r:id="rId8"/>
    <p:sldId id="265" r:id="rId9"/>
    <p:sldId id="263" r:id="rId10"/>
    <p:sldId id="269" r:id="rId11"/>
    <p:sldId id="267" r:id="rId12"/>
    <p:sldId id="258" r:id="rId13"/>
    <p:sldId id="270" r:id="rId14"/>
    <p:sldId id="271" r:id="rId1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40" autoAdjust="0"/>
    <p:restoredTop sz="94660"/>
  </p:normalViewPr>
  <p:slideViewPr>
    <p:cSldViewPr snapToGrid="0">
      <p:cViewPr varScale="1">
        <p:scale>
          <a:sx n="103" d="100"/>
          <a:sy n="103" d="100"/>
        </p:scale>
        <p:origin x="138" y="642"/>
      </p:cViewPr>
      <p:guideLst/>
    </p:cSldViewPr>
  </p:slideViewPr>
  <p:notesTextViewPr>
    <p:cViewPr>
      <p:scale>
        <a:sx n="1" d="1"/>
        <a:sy n="1" d="1"/>
      </p:scale>
      <p:origin x="0" y="0"/>
    </p:cViewPr>
  </p:notesTextViewPr>
  <p:sorterViewPr>
    <p:cViewPr>
      <p:scale>
        <a:sx n="100" d="100"/>
        <a:sy n="100" d="100"/>
      </p:scale>
      <p:origin x="0" y="-18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F950-E540-49D9-A50B-34EC823D3E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C2743B-9BD8-4811-9A66-CA6CC74787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011CD3-A87C-402D-9669-14855A2BD6B2}"/>
              </a:ext>
            </a:extLst>
          </p:cNvPr>
          <p:cNvSpPr>
            <a:spLocks noGrp="1"/>
          </p:cNvSpPr>
          <p:nvPr>
            <p:ph type="dt" sz="half" idx="10"/>
          </p:nvPr>
        </p:nvSpPr>
        <p:spPr/>
        <p:txBody>
          <a:bodyPr/>
          <a:lstStyle/>
          <a:p>
            <a:fld id="{2F9755B6-404D-413F-B05B-F17000819A69}" type="datetimeFigureOut">
              <a:rPr lang="en-US" smtClean="0"/>
              <a:t>08/31/2018</a:t>
            </a:fld>
            <a:endParaRPr lang="en-US"/>
          </a:p>
        </p:txBody>
      </p:sp>
      <p:sp>
        <p:nvSpPr>
          <p:cNvPr id="5" name="Footer Placeholder 4">
            <a:extLst>
              <a:ext uri="{FF2B5EF4-FFF2-40B4-BE49-F238E27FC236}">
                <a16:creationId xmlns:a16="http://schemas.microsoft.com/office/drawing/2014/main" id="{57C9C98F-5199-4BF8-A4A5-B727277B7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F78BE-DE68-4316-BF2A-069FAE1109A8}"/>
              </a:ext>
            </a:extLst>
          </p:cNvPr>
          <p:cNvSpPr>
            <a:spLocks noGrp="1"/>
          </p:cNvSpPr>
          <p:nvPr>
            <p:ph type="sldNum" sz="quarter" idx="12"/>
          </p:nvPr>
        </p:nvSpPr>
        <p:spPr/>
        <p:txBody>
          <a:bodyPr/>
          <a:lstStyle/>
          <a:p>
            <a:fld id="{2BD0DBD8-16A4-4528-B7D9-7C7FBA1FE2CF}" type="slidenum">
              <a:rPr lang="en-US" smtClean="0"/>
              <a:t>‹#›</a:t>
            </a:fld>
            <a:endParaRPr lang="en-US"/>
          </a:p>
        </p:txBody>
      </p:sp>
    </p:spTree>
    <p:extLst>
      <p:ext uri="{BB962C8B-B14F-4D97-AF65-F5344CB8AC3E}">
        <p14:creationId xmlns:p14="http://schemas.microsoft.com/office/powerpoint/2010/main" val="1485642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5419-5DC0-4933-9EFA-6BFBD39CD6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92B8D4-BE9B-4F51-97E6-78F0D974CBF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D55305-E940-42DB-82E4-F1460FFE40F6}"/>
              </a:ext>
            </a:extLst>
          </p:cNvPr>
          <p:cNvSpPr>
            <a:spLocks noGrp="1"/>
          </p:cNvSpPr>
          <p:nvPr>
            <p:ph type="dt" sz="half" idx="10"/>
          </p:nvPr>
        </p:nvSpPr>
        <p:spPr/>
        <p:txBody>
          <a:bodyPr/>
          <a:lstStyle/>
          <a:p>
            <a:fld id="{2F9755B6-404D-413F-B05B-F17000819A69}" type="datetimeFigureOut">
              <a:rPr lang="en-US" smtClean="0"/>
              <a:t>08/31/2018</a:t>
            </a:fld>
            <a:endParaRPr lang="en-US"/>
          </a:p>
        </p:txBody>
      </p:sp>
      <p:sp>
        <p:nvSpPr>
          <p:cNvPr id="5" name="Footer Placeholder 4">
            <a:extLst>
              <a:ext uri="{FF2B5EF4-FFF2-40B4-BE49-F238E27FC236}">
                <a16:creationId xmlns:a16="http://schemas.microsoft.com/office/drawing/2014/main" id="{563EA8B8-84C7-4893-9050-3F2123F6D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D16F6-9907-4262-98B7-8191DEB9557E}"/>
              </a:ext>
            </a:extLst>
          </p:cNvPr>
          <p:cNvSpPr>
            <a:spLocks noGrp="1"/>
          </p:cNvSpPr>
          <p:nvPr>
            <p:ph type="sldNum" sz="quarter" idx="12"/>
          </p:nvPr>
        </p:nvSpPr>
        <p:spPr/>
        <p:txBody>
          <a:bodyPr/>
          <a:lstStyle/>
          <a:p>
            <a:fld id="{2BD0DBD8-16A4-4528-B7D9-7C7FBA1FE2CF}" type="slidenum">
              <a:rPr lang="en-US" smtClean="0"/>
              <a:t>‹#›</a:t>
            </a:fld>
            <a:endParaRPr lang="en-US"/>
          </a:p>
        </p:txBody>
      </p:sp>
    </p:spTree>
    <p:extLst>
      <p:ext uri="{BB962C8B-B14F-4D97-AF65-F5344CB8AC3E}">
        <p14:creationId xmlns:p14="http://schemas.microsoft.com/office/powerpoint/2010/main" val="3300940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89ED5F-39FE-4CD2-9CFB-478F1F7B1E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9EE941-D00D-4D9C-95CE-7F6655CEE6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E7E90-EBF9-4794-AF74-BA7038B28E52}"/>
              </a:ext>
            </a:extLst>
          </p:cNvPr>
          <p:cNvSpPr>
            <a:spLocks noGrp="1"/>
          </p:cNvSpPr>
          <p:nvPr>
            <p:ph type="dt" sz="half" idx="10"/>
          </p:nvPr>
        </p:nvSpPr>
        <p:spPr/>
        <p:txBody>
          <a:bodyPr/>
          <a:lstStyle/>
          <a:p>
            <a:fld id="{2F9755B6-404D-413F-B05B-F17000819A69}" type="datetimeFigureOut">
              <a:rPr lang="en-US" smtClean="0"/>
              <a:t>08/31/2018</a:t>
            </a:fld>
            <a:endParaRPr lang="en-US"/>
          </a:p>
        </p:txBody>
      </p:sp>
      <p:sp>
        <p:nvSpPr>
          <p:cNvPr id="5" name="Footer Placeholder 4">
            <a:extLst>
              <a:ext uri="{FF2B5EF4-FFF2-40B4-BE49-F238E27FC236}">
                <a16:creationId xmlns:a16="http://schemas.microsoft.com/office/drawing/2014/main" id="{A67EAB9D-EAFD-466D-8398-09D2E56BC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EEA44-570E-4490-A36C-52A6DEC5C454}"/>
              </a:ext>
            </a:extLst>
          </p:cNvPr>
          <p:cNvSpPr>
            <a:spLocks noGrp="1"/>
          </p:cNvSpPr>
          <p:nvPr>
            <p:ph type="sldNum" sz="quarter" idx="12"/>
          </p:nvPr>
        </p:nvSpPr>
        <p:spPr/>
        <p:txBody>
          <a:bodyPr/>
          <a:lstStyle/>
          <a:p>
            <a:fld id="{2BD0DBD8-16A4-4528-B7D9-7C7FBA1FE2CF}" type="slidenum">
              <a:rPr lang="en-US" smtClean="0"/>
              <a:t>‹#›</a:t>
            </a:fld>
            <a:endParaRPr lang="en-US"/>
          </a:p>
        </p:txBody>
      </p:sp>
    </p:spTree>
    <p:extLst>
      <p:ext uri="{BB962C8B-B14F-4D97-AF65-F5344CB8AC3E}">
        <p14:creationId xmlns:p14="http://schemas.microsoft.com/office/powerpoint/2010/main" val="3754660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F30F4-CA31-4494-981B-E02B7A9D9D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8118B9-B7D7-4EA3-AD6E-0352E1E900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4EFBC-CC90-4321-A6E8-39F2E4AC33BC}"/>
              </a:ext>
            </a:extLst>
          </p:cNvPr>
          <p:cNvSpPr>
            <a:spLocks noGrp="1"/>
          </p:cNvSpPr>
          <p:nvPr>
            <p:ph type="dt" sz="half" idx="10"/>
          </p:nvPr>
        </p:nvSpPr>
        <p:spPr/>
        <p:txBody>
          <a:bodyPr/>
          <a:lstStyle/>
          <a:p>
            <a:fld id="{2F9755B6-404D-413F-B05B-F17000819A69}" type="datetimeFigureOut">
              <a:rPr lang="en-US" smtClean="0"/>
              <a:t>08/31/2018</a:t>
            </a:fld>
            <a:endParaRPr lang="en-US"/>
          </a:p>
        </p:txBody>
      </p:sp>
      <p:sp>
        <p:nvSpPr>
          <p:cNvPr id="5" name="Footer Placeholder 4">
            <a:extLst>
              <a:ext uri="{FF2B5EF4-FFF2-40B4-BE49-F238E27FC236}">
                <a16:creationId xmlns:a16="http://schemas.microsoft.com/office/drawing/2014/main" id="{6D1F0A92-9335-4CA5-A5B9-BC0DAFEE6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51B1E-E000-4D45-BEBD-EAE12CA4DFB3}"/>
              </a:ext>
            </a:extLst>
          </p:cNvPr>
          <p:cNvSpPr>
            <a:spLocks noGrp="1"/>
          </p:cNvSpPr>
          <p:nvPr>
            <p:ph type="sldNum" sz="quarter" idx="12"/>
          </p:nvPr>
        </p:nvSpPr>
        <p:spPr/>
        <p:txBody>
          <a:bodyPr/>
          <a:lstStyle/>
          <a:p>
            <a:fld id="{2BD0DBD8-16A4-4528-B7D9-7C7FBA1FE2CF}" type="slidenum">
              <a:rPr lang="en-US" smtClean="0"/>
              <a:t>‹#›</a:t>
            </a:fld>
            <a:endParaRPr lang="en-US"/>
          </a:p>
        </p:txBody>
      </p:sp>
    </p:spTree>
    <p:extLst>
      <p:ext uri="{BB962C8B-B14F-4D97-AF65-F5344CB8AC3E}">
        <p14:creationId xmlns:p14="http://schemas.microsoft.com/office/powerpoint/2010/main" val="38764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5103-8BDD-4A53-990D-81673C8D95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84DDF7-3195-4D49-9592-34F4198E33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851BAE-2605-4A1A-9618-3DB4FB5A424D}"/>
              </a:ext>
            </a:extLst>
          </p:cNvPr>
          <p:cNvSpPr>
            <a:spLocks noGrp="1"/>
          </p:cNvSpPr>
          <p:nvPr>
            <p:ph type="dt" sz="half" idx="10"/>
          </p:nvPr>
        </p:nvSpPr>
        <p:spPr/>
        <p:txBody>
          <a:bodyPr/>
          <a:lstStyle/>
          <a:p>
            <a:fld id="{2F9755B6-404D-413F-B05B-F17000819A69}" type="datetimeFigureOut">
              <a:rPr lang="en-US" smtClean="0"/>
              <a:t>08/31/2018</a:t>
            </a:fld>
            <a:endParaRPr lang="en-US"/>
          </a:p>
        </p:txBody>
      </p:sp>
      <p:sp>
        <p:nvSpPr>
          <p:cNvPr id="5" name="Footer Placeholder 4">
            <a:extLst>
              <a:ext uri="{FF2B5EF4-FFF2-40B4-BE49-F238E27FC236}">
                <a16:creationId xmlns:a16="http://schemas.microsoft.com/office/drawing/2014/main" id="{1195CAA2-9757-48E6-B3EF-D78DB67C18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C4738F-4A5A-4D31-8E8F-FFD05429C3FD}"/>
              </a:ext>
            </a:extLst>
          </p:cNvPr>
          <p:cNvSpPr>
            <a:spLocks noGrp="1"/>
          </p:cNvSpPr>
          <p:nvPr>
            <p:ph type="sldNum" sz="quarter" idx="12"/>
          </p:nvPr>
        </p:nvSpPr>
        <p:spPr/>
        <p:txBody>
          <a:bodyPr/>
          <a:lstStyle/>
          <a:p>
            <a:fld id="{2BD0DBD8-16A4-4528-B7D9-7C7FBA1FE2CF}" type="slidenum">
              <a:rPr lang="en-US" smtClean="0"/>
              <a:t>‹#›</a:t>
            </a:fld>
            <a:endParaRPr lang="en-US"/>
          </a:p>
        </p:txBody>
      </p:sp>
    </p:spTree>
    <p:extLst>
      <p:ext uri="{BB962C8B-B14F-4D97-AF65-F5344CB8AC3E}">
        <p14:creationId xmlns:p14="http://schemas.microsoft.com/office/powerpoint/2010/main" val="2390419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71FC9-2219-492D-8A0D-E490088468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E626CE-ADC0-4D43-87B7-4AC6F774E5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2D241D-0CCF-4692-8D69-C5C95F07CF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DB2030-FC2D-4800-B351-0424BC3436D8}"/>
              </a:ext>
            </a:extLst>
          </p:cNvPr>
          <p:cNvSpPr>
            <a:spLocks noGrp="1"/>
          </p:cNvSpPr>
          <p:nvPr>
            <p:ph type="dt" sz="half" idx="10"/>
          </p:nvPr>
        </p:nvSpPr>
        <p:spPr/>
        <p:txBody>
          <a:bodyPr/>
          <a:lstStyle/>
          <a:p>
            <a:fld id="{2F9755B6-404D-413F-B05B-F17000819A69}" type="datetimeFigureOut">
              <a:rPr lang="en-US" smtClean="0"/>
              <a:t>08/31/2018</a:t>
            </a:fld>
            <a:endParaRPr lang="en-US"/>
          </a:p>
        </p:txBody>
      </p:sp>
      <p:sp>
        <p:nvSpPr>
          <p:cNvPr id="6" name="Footer Placeholder 5">
            <a:extLst>
              <a:ext uri="{FF2B5EF4-FFF2-40B4-BE49-F238E27FC236}">
                <a16:creationId xmlns:a16="http://schemas.microsoft.com/office/drawing/2014/main" id="{EC44BA92-3E8E-487D-B774-E4670C6805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C86126-B301-4340-AFD5-08FB12F7234D}"/>
              </a:ext>
            </a:extLst>
          </p:cNvPr>
          <p:cNvSpPr>
            <a:spLocks noGrp="1"/>
          </p:cNvSpPr>
          <p:nvPr>
            <p:ph type="sldNum" sz="quarter" idx="12"/>
          </p:nvPr>
        </p:nvSpPr>
        <p:spPr/>
        <p:txBody>
          <a:bodyPr/>
          <a:lstStyle/>
          <a:p>
            <a:fld id="{2BD0DBD8-16A4-4528-B7D9-7C7FBA1FE2CF}" type="slidenum">
              <a:rPr lang="en-US" smtClean="0"/>
              <a:t>‹#›</a:t>
            </a:fld>
            <a:endParaRPr lang="en-US"/>
          </a:p>
        </p:txBody>
      </p:sp>
    </p:spTree>
    <p:extLst>
      <p:ext uri="{BB962C8B-B14F-4D97-AF65-F5344CB8AC3E}">
        <p14:creationId xmlns:p14="http://schemas.microsoft.com/office/powerpoint/2010/main" val="1720431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F4D4-4C32-4498-8A68-33C1EC5C4D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E2D77A-1F0E-42F6-B88F-DC08657CF5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59BA71C-FC42-4409-842D-E0E3598E699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02711C-E881-47A9-931F-3346CD15B3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6794B9-294C-4A7E-A5A2-0E836404FF0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1ABEEE-7321-427D-82C5-73161CF67632}"/>
              </a:ext>
            </a:extLst>
          </p:cNvPr>
          <p:cNvSpPr>
            <a:spLocks noGrp="1"/>
          </p:cNvSpPr>
          <p:nvPr>
            <p:ph type="dt" sz="half" idx="10"/>
          </p:nvPr>
        </p:nvSpPr>
        <p:spPr/>
        <p:txBody>
          <a:bodyPr/>
          <a:lstStyle/>
          <a:p>
            <a:fld id="{2F9755B6-404D-413F-B05B-F17000819A69}" type="datetimeFigureOut">
              <a:rPr lang="en-US" smtClean="0"/>
              <a:t>08/31/2018</a:t>
            </a:fld>
            <a:endParaRPr lang="en-US"/>
          </a:p>
        </p:txBody>
      </p:sp>
      <p:sp>
        <p:nvSpPr>
          <p:cNvPr id="8" name="Footer Placeholder 7">
            <a:extLst>
              <a:ext uri="{FF2B5EF4-FFF2-40B4-BE49-F238E27FC236}">
                <a16:creationId xmlns:a16="http://schemas.microsoft.com/office/drawing/2014/main" id="{CCE57DA1-B8C9-493C-8D9E-CCEC038956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F947A4-FC7B-44DA-9056-AB9448ED50F6}"/>
              </a:ext>
            </a:extLst>
          </p:cNvPr>
          <p:cNvSpPr>
            <a:spLocks noGrp="1"/>
          </p:cNvSpPr>
          <p:nvPr>
            <p:ph type="sldNum" sz="quarter" idx="12"/>
          </p:nvPr>
        </p:nvSpPr>
        <p:spPr/>
        <p:txBody>
          <a:bodyPr/>
          <a:lstStyle/>
          <a:p>
            <a:fld id="{2BD0DBD8-16A4-4528-B7D9-7C7FBA1FE2CF}" type="slidenum">
              <a:rPr lang="en-US" smtClean="0"/>
              <a:t>‹#›</a:t>
            </a:fld>
            <a:endParaRPr lang="en-US"/>
          </a:p>
        </p:txBody>
      </p:sp>
    </p:spTree>
    <p:extLst>
      <p:ext uri="{BB962C8B-B14F-4D97-AF65-F5344CB8AC3E}">
        <p14:creationId xmlns:p14="http://schemas.microsoft.com/office/powerpoint/2010/main" val="374801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573F5-99BF-4ACF-A19B-2100B14E2F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E9D946-DAD9-4DB0-A06D-5F52802448D6}"/>
              </a:ext>
            </a:extLst>
          </p:cNvPr>
          <p:cNvSpPr>
            <a:spLocks noGrp="1"/>
          </p:cNvSpPr>
          <p:nvPr>
            <p:ph type="dt" sz="half" idx="10"/>
          </p:nvPr>
        </p:nvSpPr>
        <p:spPr/>
        <p:txBody>
          <a:bodyPr/>
          <a:lstStyle/>
          <a:p>
            <a:fld id="{2F9755B6-404D-413F-B05B-F17000819A69}" type="datetimeFigureOut">
              <a:rPr lang="en-US" smtClean="0"/>
              <a:t>08/31/2018</a:t>
            </a:fld>
            <a:endParaRPr lang="en-US"/>
          </a:p>
        </p:txBody>
      </p:sp>
      <p:sp>
        <p:nvSpPr>
          <p:cNvPr id="4" name="Footer Placeholder 3">
            <a:extLst>
              <a:ext uri="{FF2B5EF4-FFF2-40B4-BE49-F238E27FC236}">
                <a16:creationId xmlns:a16="http://schemas.microsoft.com/office/drawing/2014/main" id="{29404FAA-C19B-49E6-B4B0-171B4B488D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0D393E-9307-4DE7-ABF6-D49ED3131206}"/>
              </a:ext>
            </a:extLst>
          </p:cNvPr>
          <p:cNvSpPr>
            <a:spLocks noGrp="1"/>
          </p:cNvSpPr>
          <p:nvPr>
            <p:ph type="sldNum" sz="quarter" idx="12"/>
          </p:nvPr>
        </p:nvSpPr>
        <p:spPr/>
        <p:txBody>
          <a:bodyPr/>
          <a:lstStyle/>
          <a:p>
            <a:fld id="{2BD0DBD8-16A4-4528-B7D9-7C7FBA1FE2CF}" type="slidenum">
              <a:rPr lang="en-US" smtClean="0"/>
              <a:t>‹#›</a:t>
            </a:fld>
            <a:endParaRPr lang="en-US"/>
          </a:p>
        </p:txBody>
      </p:sp>
    </p:spTree>
    <p:extLst>
      <p:ext uri="{BB962C8B-B14F-4D97-AF65-F5344CB8AC3E}">
        <p14:creationId xmlns:p14="http://schemas.microsoft.com/office/powerpoint/2010/main" val="2657451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42F99-51E9-4E22-B8DE-3AB5478043A6}"/>
              </a:ext>
            </a:extLst>
          </p:cNvPr>
          <p:cNvSpPr>
            <a:spLocks noGrp="1"/>
          </p:cNvSpPr>
          <p:nvPr>
            <p:ph type="dt" sz="half" idx="10"/>
          </p:nvPr>
        </p:nvSpPr>
        <p:spPr/>
        <p:txBody>
          <a:bodyPr/>
          <a:lstStyle/>
          <a:p>
            <a:fld id="{2F9755B6-404D-413F-B05B-F17000819A69}" type="datetimeFigureOut">
              <a:rPr lang="en-US" smtClean="0"/>
              <a:t>08/31/2018</a:t>
            </a:fld>
            <a:endParaRPr lang="en-US"/>
          </a:p>
        </p:txBody>
      </p:sp>
      <p:sp>
        <p:nvSpPr>
          <p:cNvPr id="3" name="Footer Placeholder 2">
            <a:extLst>
              <a:ext uri="{FF2B5EF4-FFF2-40B4-BE49-F238E27FC236}">
                <a16:creationId xmlns:a16="http://schemas.microsoft.com/office/drawing/2014/main" id="{788D4ACB-1311-4B97-98DB-3B6ABE0839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96F3EE-F9D7-40B0-BCA3-B2DA8FAB7149}"/>
              </a:ext>
            </a:extLst>
          </p:cNvPr>
          <p:cNvSpPr>
            <a:spLocks noGrp="1"/>
          </p:cNvSpPr>
          <p:nvPr>
            <p:ph type="sldNum" sz="quarter" idx="12"/>
          </p:nvPr>
        </p:nvSpPr>
        <p:spPr/>
        <p:txBody>
          <a:bodyPr/>
          <a:lstStyle/>
          <a:p>
            <a:fld id="{2BD0DBD8-16A4-4528-B7D9-7C7FBA1FE2CF}" type="slidenum">
              <a:rPr lang="en-US" smtClean="0"/>
              <a:t>‹#›</a:t>
            </a:fld>
            <a:endParaRPr lang="en-US"/>
          </a:p>
        </p:txBody>
      </p:sp>
    </p:spTree>
    <p:extLst>
      <p:ext uri="{BB962C8B-B14F-4D97-AF65-F5344CB8AC3E}">
        <p14:creationId xmlns:p14="http://schemas.microsoft.com/office/powerpoint/2010/main" val="343675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58C4F-C589-49B0-B0E0-904275F526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99D3A4-1D9E-4F55-929F-57A457E22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8BD8EA-C5E3-4FF4-B4A6-8789613556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D098C3-EE5D-40EF-A12B-9FBC9614050B}"/>
              </a:ext>
            </a:extLst>
          </p:cNvPr>
          <p:cNvSpPr>
            <a:spLocks noGrp="1"/>
          </p:cNvSpPr>
          <p:nvPr>
            <p:ph type="dt" sz="half" idx="10"/>
          </p:nvPr>
        </p:nvSpPr>
        <p:spPr/>
        <p:txBody>
          <a:bodyPr/>
          <a:lstStyle/>
          <a:p>
            <a:fld id="{2F9755B6-404D-413F-B05B-F17000819A69}" type="datetimeFigureOut">
              <a:rPr lang="en-US" smtClean="0"/>
              <a:t>08/31/2018</a:t>
            </a:fld>
            <a:endParaRPr lang="en-US"/>
          </a:p>
        </p:txBody>
      </p:sp>
      <p:sp>
        <p:nvSpPr>
          <p:cNvPr id="6" name="Footer Placeholder 5">
            <a:extLst>
              <a:ext uri="{FF2B5EF4-FFF2-40B4-BE49-F238E27FC236}">
                <a16:creationId xmlns:a16="http://schemas.microsoft.com/office/drawing/2014/main" id="{F24EF52B-ED04-4F75-8E23-B60020C88D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863A82-A4C9-4FD8-BE84-39504C694366}"/>
              </a:ext>
            </a:extLst>
          </p:cNvPr>
          <p:cNvSpPr>
            <a:spLocks noGrp="1"/>
          </p:cNvSpPr>
          <p:nvPr>
            <p:ph type="sldNum" sz="quarter" idx="12"/>
          </p:nvPr>
        </p:nvSpPr>
        <p:spPr/>
        <p:txBody>
          <a:bodyPr/>
          <a:lstStyle/>
          <a:p>
            <a:fld id="{2BD0DBD8-16A4-4528-B7D9-7C7FBA1FE2CF}" type="slidenum">
              <a:rPr lang="en-US" smtClean="0"/>
              <a:t>‹#›</a:t>
            </a:fld>
            <a:endParaRPr lang="en-US"/>
          </a:p>
        </p:txBody>
      </p:sp>
    </p:spTree>
    <p:extLst>
      <p:ext uri="{BB962C8B-B14F-4D97-AF65-F5344CB8AC3E}">
        <p14:creationId xmlns:p14="http://schemas.microsoft.com/office/powerpoint/2010/main" val="365447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F65E-9C3D-4E50-B8C7-8D6406BA44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6B9088-6309-4088-8298-E40DC78459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D74D16-0762-46A0-ABC5-F0CCC49503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772904-2882-4740-93D2-1F7943BE6AF2}"/>
              </a:ext>
            </a:extLst>
          </p:cNvPr>
          <p:cNvSpPr>
            <a:spLocks noGrp="1"/>
          </p:cNvSpPr>
          <p:nvPr>
            <p:ph type="dt" sz="half" idx="10"/>
          </p:nvPr>
        </p:nvSpPr>
        <p:spPr/>
        <p:txBody>
          <a:bodyPr/>
          <a:lstStyle/>
          <a:p>
            <a:fld id="{2F9755B6-404D-413F-B05B-F17000819A69}" type="datetimeFigureOut">
              <a:rPr lang="en-US" smtClean="0"/>
              <a:t>08/31/2018</a:t>
            </a:fld>
            <a:endParaRPr lang="en-US"/>
          </a:p>
        </p:txBody>
      </p:sp>
      <p:sp>
        <p:nvSpPr>
          <p:cNvPr id="6" name="Footer Placeholder 5">
            <a:extLst>
              <a:ext uri="{FF2B5EF4-FFF2-40B4-BE49-F238E27FC236}">
                <a16:creationId xmlns:a16="http://schemas.microsoft.com/office/drawing/2014/main" id="{8A1524F6-922A-4623-B67B-F8CF9CCC96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1A1C4A-DF8A-4F0D-9787-BBB4D090BF58}"/>
              </a:ext>
            </a:extLst>
          </p:cNvPr>
          <p:cNvSpPr>
            <a:spLocks noGrp="1"/>
          </p:cNvSpPr>
          <p:nvPr>
            <p:ph type="sldNum" sz="quarter" idx="12"/>
          </p:nvPr>
        </p:nvSpPr>
        <p:spPr/>
        <p:txBody>
          <a:bodyPr/>
          <a:lstStyle/>
          <a:p>
            <a:fld id="{2BD0DBD8-16A4-4528-B7D9-7C7FBA1FE2CF}" type="slidenum">
              <a:rPr lang="en-US" smtClean="0"/>
              <a:t>‹#›</a:t>
            </a:fld>
            <a:endParaRPr lang="en-US"/>
          </a:p>
        </p:txBody>
      </p:sp>
    </p:spTree>
    <p:extLst>
      <p:ext uri="{BB962C8B-B14F-4D97-AF65-F5344CB8AC3E}">
        <p14:creationId xmlns:p14="http://schemas.microsoft.com/office/powerpoint/2010/main" val="4228996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68E1D-F03A-431D-8A3D-7CCF00F1D0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3077B9-A095-41C3-B3A6-8B2D498987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0207F-5DF1-4BD8-9FB7-3188B0B89A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755B6-404D-413F-B05B-F17000819A69}" type="datetimeFigureOut">
              <a:rPr lang="en-US" smtClean="0"/>
              <a:t>08/31/2018</a:t>
            </a:fld>
            <a:endParaRPr lang="en-US"/>
          </a:p>
        </p:txBody>
      </p:sp>
      <p:sp>
        <p:nvSpPr>
          <p:cNvPr id="5" name="Footer Placeholder 4">
            <a:extLst>
              <a:ext uri="{FF2B5EF4-FFF2-40B4-BE49-F238E27FC236}">
                <a16:creationId xmlns:a16="http://schemas.microsoft.com/office/drawing/2014/main" id="{651B8F72-3940-4704-AD70-B10E63A75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3BC91F-6F76-4570-B272-B84263D5ED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D0DBD8-16A4-4528-B7D9-7C7FBA1FE2CF}" type="slidenum">
              <a:rPr lang="en-US" smtClean="0"/>
              <a:t>‹#›</a:t>
            </a:fld>
            <a:endParaRPr lang="en-US"/>
          </a:p>
        </p:txBody>
      </p:sp>
    </p:spTree>
    <p:extLst>
      <p:ext uri="{BB962C8B-B14F-4D97-AF65-F5344CB8AC3E}">
        <p14:creationId xmlns:p14="http://schemas.microsoft.com/office/powerpoint/2010/main" val="627003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9.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9.xml"/><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2"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8E63DC-4737-4EC3-96A0-79812A909656}"/>
              </a:ext>
            </a:extLst>
          </p:cNvPr>
          <p:cNvSpPr>
            <a:spLocks noGrp="1"/>
          </p:cNvSpPr>
          <p:nvPr>
            <p:ph type="ctrTitle"/>
          </p:nvPr>
        </p:nvSpPr>
        <p:spPr>
          <a:xfrm>
            <a:off x="527538" y="4756638"/>
            <a:ext cx="11139854" cy="930447"/>
          </a:xfrm>
        </p:spPr>
        <p:txBody>
          <a:bodyPr>
            <a:normAutofit/>
          </a:bodyPr>
          <a:lstStyle/>
          <a:p>
            <a:r>
              <a:rPr lang="en-US" sz="5400" dirty="0">
                <a:solidFill>
                  <a:srgbClr val="FFFFFF"/>
                </a:solidFill>
              </a:rPr>
              <a:t>SPAIN – A TASTE OF ANDALUCIA</a:t>
            </a:r>
          </a:p>
        </p:txBody>
      </p:sp>
      <p:sp>
        <p:nvSpPr>
          <p:cNvPr id="3" name="Subtitle 2">
            <a:extLst>
              <a:ext uri="{FF2B5EF4-FFF2-40B4-BE49-F238E27FC236}">
                <a16:creationId xmlns:a16="http://schemas.microsoft.com/office/drawing/2014/main" id="{FF0933D8-A348-4A91-864B-E0710BD6DCA2}"/>
              </a:ext>
            </a:extLst>
          </p:cNvPr>
          <p:cNvSpPr>
            <a:spLocks noGrp="1"/>
          </p:cNvSpPr>
          <p:nvPr>
            <p:ph type="subTitle" idx="1"/>
          </p:nvPr>
        </p:nvSpPr>
        <p:spPr>
          <a:xfrm>
            <a:off x="1339362" y="5815698"/>
            <a:ext cx="9144000" cy="420001"/>
          </a:xfrm>
        </p:spPr>
        <p:txBody>
          <a:bodyPr>
            <a:normAutofit/>
          </a:bodyPr>
          <a:lstStyle/>
          <a:p>
            <a:r>
              <a:rPr lang="en-US" sz="2000" dirty="0">
                <a:solidFill>
                  <a:srgbClr val="FA360B"/>
                </a:solidFill>
              </a:rPr>
              <a:t>CORDOBA, SEVILLA, HUELVA, CADIZ, </a:t>
            </a:r>
            <a:r>
              <a:rPr lang="en-US" sz="2000">
                <a:solidFill>
                  <a:srgbClr val="FA360B"/>
                </a:solidFill>
              </a:rPr>
              <a:t>MALAGA, and </a:t>
            </a:r>
            <a:r>
              <a:rPr lang="en-US" sz="2000" dirty="0">
                <a:solidFill>
                  <a:srgbClr val="FA360B"/>
                </a:solidFill>
              </a:rPr>
              <a:t>GRANADA</a:t>
            </a:r>
          </a:p>
        </p:txBody>
      </p:sp>
      <p:pic>
        <p:nvPicPr>
          <p:cNvPr id="12290" name="Picture 2" descr="Image result for ANDALUCIA">
            <a:extLst>
              <a:ext uri="{FF2B5EF4-FFF2-40B4-BE49-F238E27FC236}">
                <a16:creationId xmlns:a16="http://schemas.microsoft.com/office/drawing/2014/main" id="{3EE34D17-941F-40CE-962B-706D2BD77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554" y="307731"/>
            <a:ext cx="6485792"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017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7C18D-ED76-4CDC-A392-FC4FC2E347ED}"/>
              </a:ext>
            </a:extLst>
          </p:cNvPr>
          <p:cNvSpPr>
            <a:spLocks noGrp="1"/>
          </p:cNvSpPr>
          <p:nvPr>
            <p:ph type="title"/>
          </p:nvPr>
        </p:nvSpPr>
        <p:spPr/>
        <p:txBody>
          <a:bodyPr vert="horz" lIns="91440" tIns="45720" rIns="91440" bIns="45720" rtlCol="0" anchor="b">
            <a:normAutofit fontScale="90000"/>
          </a:bodyPr>
          <a:lstStyle/>
          <a:p>
            <a:r>
              <a:rPr lang="en-US" sz="4800" kern="1200">
                <a:solidFill>
                  <a:srgbClr val="FFFFFF"/>
                </a:solidFill>
                <a:latin typeface="+mj-lt"/>
                <a:ea typeface="+mj-ea"/>
                <a:cs typeface="+mj-cs"/>
              </a:rPr>
              <a:t>Zahara de la Sierra, Oil Tasting, and Ronda</a:t>
            </a:r>
          </a:p>
        </p:txBody>
      </p:sp>
      <p:pic>
        <p:nvPicPr>
          <p:cNvPr id="3" name="Picture 2" descr="Image result for zahara de la sierra">
            <a:extLst>
              <a:ext uri="{FF2B5EF4-FFF2-40B4-BE49-F238E27FC236}">
                <a16:creationId xmlns:a16="http://schemas.microsoft.com/office/drawing/2014/main" id="{1433057D-D115-43B2-8C83-20CF898FE3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95"/>
          <a:stretch/>
        </p:blipFill>
        <p:spPr bwMode="auto">
          <a:xfrm>
            <a:off x="317635" y="299363"/>
            <a:ext cx="4160452" cy="30492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oleum viride cata de aceite">
            <a:extLst>
              <a:ext uri="{FF2B5EF4-FFF2-40B4-BE49-F238E27FC236}">
                <a16:creationId xmlns:a16="http://schemas.microsoft.com/office/drawing/2014/main" id="{B1A5C6C2-2FBE-4382-B478-BC93AA074C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538" r="2" b="5560"/>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ronda">
            <a:extLst>
              <a:ext uri="{FF2B5EF4-FFF2-40B4-BE49-F238E27FC236}">
                <a16:creationId xmlns:a16="http://schemas.microsoft.com/office/drawing/2014/main" id="{D8650C37-3F6D-4269-B102-BFB0B98B6D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97" r="13314" b="2"/>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4">
            <a:extLst>
              <a:ext uri="{FF2B5EF4-FFF2-40B4-BE49-F238E27FC236}">
                <a16:creationId xmlns:a16="http://schemas.microsoft.com/office/drawing/2014/main" id="{444FD136-B91B-493C-8A20-291B5FCAB22A}"/>
              </a:ext>
            </a:extLst>
          </p:cNvPr>
          <p:cNvSpPr txBox="1">
            <a:spLocks/>
          </p:cNvSpPr>
          <p:nvPr/>
        </p:nvSpPr>
        <p:spPr>
          <a:xfrm>
            <a:off x="4638675" y="3488011"/>
            <a:ext cx="7235690" cy="3093249"/>
          </a:xfrm>
          <a:prstGeom prst="rect">
            <a:avLst/>
          </a:prstGeom>
          <a:solidFill>
            <a:schemeClr val="bg2">
              <a:lumMod val="25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000" dirty="0">
              <a:solidFill>
                <a:schemeClr val="bg1"/>
              </a:solidFill>
              <a:latin typeface="+mj-lt"/>
            </a:endParaRPr>
          </a:p>
          <a:p>
            <a:pPr marL="0" indent="0">
              <a:spcBef>
                <a:spcPts val="600"/>
              </a:spcBef>
              <a:buNone/>
            </a:pPr>
            <a:r>
              <a:rPr lang="en-US" sz="5400" dirty="0">
                <a:solidFill>
                  <a:schemeClr val="bg1"/>
                </a:solidFill>
                <a:latin typeface="+mj-lt"/>
              </a:rPr>
              <a:t>  </a:t>
            </a:r>
            <a:r>
              <a:rPr lang="en-US" sz="3600" dirty="0">
                <a:solidFill>
                  <a:schemeClr val="bg1"/>
                </a:solidFill>
                <a:latin typeface="+mj-lt"/>
              </a:rPr>
              <a:t>7 </a:t>
            </a:r>
            <a:r>
              <a:rPr lang="en-US" sz="3600" dirty="0" err="1">
                <a:solidFill>
                  <a:schemeClr val="bg1"/>
                </a:solidFill>
                <a:latin typeface="+mj-lt"/>
              </a:rPr>
              <a:t>Zahara</a:t>
            </a:r>
            <a:r>
              <a:rPr lang="en-US" sz="3600" dirty="0">
                <a:solidFill>
                  <a:schemeClr val="bg1"/>
                </a:solidFill>
                <a:latin typeface="+mj-lt"/>
              </a:rPr>
              <a:t>, Oil Tasting and Ronda</a:t>
            </a:r>
            <a:endParaRPr lang="en-US" sz="5400" dirty="0">
              <a:solidFill>
                <a:schemeClr val="bg1"/>
              </a:solidFill>
              <a:latin typeface="+mj-lt"/>
            </a:endParaRPr>
          </a:p>
          <a:p>
            <a:pPr lvl="1"/>
            <a:r>
              <a:rPr lang="en-US" sz="1800" dirty="0">
                <a:solidFill>
                  <a:schemeClr val="bg1"/>
                </a:solidFill>
              </a:rPr>
              <a:t>Today we make our way to the city of Granada, and the travel day is more than special.</a:t>
            </a:r>
          </a:p>
          <a:p>
            <a:pPr lvl="1"/>
            <a:r>
              <a:rPr lang="en-US" sz="1800" dirty="0">
                <a:solidFill>
                  <a:schemeClr val="bg1"/>
                </a:solidFill>
              </a:rPr>
              <a:t>First stop is </a:t>
            </a:r>
            <a:r>
              <a:rPr lang="en-US" sz="1800" dirty="0" err="1">
                <a:solidFill>
                  <a:schemeClr val="bg1"/>
                </a:solidFill>
              </a:rPr>
              <a:t>Zahara</a:t>
            </a:r>
            <a:r>
              <a:rPr lang="en-US" sz="1800" dirty="0">
                <a:solidFill>
                  <a:schemeClr val="bg1"/>
                </a:solidFill>
              </a:rPr>
              <a:t> de la Sierra where we will stroll through this lovely “pueblo </a:t>
            </a:r>
            <a:r>
              <a:rPr lang="en-US" sz="1800" dirty="0" err="1">
                <a:solidFill>
                  <a:schemeClr val="bg1"/>
                </a:solidFill>
              </a:rPr>
              <a:t>blanco</a:t>
            </a:r>
            <a:r>
              <a:rPr lang="en-US" sz="1800" dirty="0">
                <a:solidFill>
                  <a:schemeClr val="bg1"/>
                </a:solidFill>
              </a:rPr>
              <a:t>”, then visit an olive oil producing enterprise where we will taste oils and be treated to a snack of tapas</a:t>
            </a:r>
          </a:p>
          <a:p>
            <a:pPr lvl="1"/>
            <a:r>
              <a:rPr lang="en-US" sz="1800" dirty="0">
                <a:solidFill>
                  <a:schemeClr val="bg1"/>
                </a:solidFill>
              </a:rPr>
              <a:t>Next stop, Ronda, one of the most dramatic pueblos </a:t>
            </a:r>
            <a:r>
              <a:rPr lang="en-US" sz="1800" dirty="0" err="1">
                <a:solidFill>
                  <a:schemeClr val="bg1"/>
                </a:solidFill>
              </a:rPr>
              <a:t>blancos</a:t>
            </a:r>
            <a:r>
              <a:rPr lang="en-US" sz="1800" dirty="0">
                <a:solidFill>
                  <a:schemeClr val="bg1"/>
                </a:solidFill>
              </a:rPr>
              <a:t>. Enjoy the dramatic vistas and charm of the precariously perched town.</a:t>
            </a:r>
          </a:p>
          <a:p>
            <a:endParaRPr lang="en-US" dirty="0">
              <a:solidFill>
                <a:schemeClr val="bg1"/>
              </a:solidFill>
            </a:endParaRPr>
          </a:p>
        </p:txBody>
      </p:sp>
    </p:spTree>
    <p:extLst>
      <p:ext uri="{BB962C8B-B14F-4D97-AF65-F5344CB8AC3E}">
        <p14:creationId xmlns:p14="http://schemas.microsoft.com/office/powerpoint/2010/main" val="1323555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E967-1BA2-44E8-9FEB-7E8B23EF4417}"/>
              </a:ext>
            </a:extLst>
          </p:cNvPr>
          <p:cNvSpPr>
            <a:spLocks noGrp="1"/>
          </p:cNvSpPr>
          <p:nvPr>
            <p:ph type="title"/>
          </p:nvPr>
        </p:nvSpPr>
        <p:spPr/>
        <p:txBody>
          <a:bodyPr vert="horz" lIns="91440" tIns="45720" rIns="91440" bIns="45720" rtlCol="0" anchor="b">
            <a:normAutofit/>
          </a:bodyPr>
          <a:lstStyle/>
          <a:p>
            <a:r>
              <a:rPr lang="en-US" sz="4800" kern="1200" dirty="0">
                <a:solidFill>
                  <a:srgbClr val="FFFFFF"/>
                </a:solidFill>
                <a:latin typeface="+mj-lt"/>
                <a:ea typeface="+mj-ea"/>
                <a:cs typeface="+mj-cs"/>
              </a:rPr>
              <a:t>Hotel Casa 1800 Granada</a:t>
            </a:r>
          </a:p>
        </p:txBody>
      </p:sp>
      <p:pic>
        <p:nvPicPr>
          <p:cNvPr id="3" name="Picture 4" descr="Hotel Casa 1800 Granada | Granada | Deluxe room with views to Alhambra ">
            <a:extLst>
              <a:ext uri="{FF2B5EF4-FFF2-40B4-BE49-F238E27FC236}">
                <a16:creationId xmlns:a16="http://schemas.microsoft.com/office/drawing/2014/main" id="{4C04E074-EF00-4A1D-A3E0-F83795F7BB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91" r="41128" b="1"/>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tel Casa 1800 Granada | Granada | Courtyard">
            <a:extLst>
              <a:ext uri="{FF2B5EF4-FFF2-40B4-BE49-F238E27FC236}">
                <a16:creationId xmlns:a16="http://schemas.microsoft.com/office/drawing/2014/main" id="{0141098C-A0AF-4BC3-B17A-7F0ADFED4C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80" r="4" b="34515"/>
          <a:stretch/>
        </p:blipFill>
        <p:spPr bwMode="auto">
          <a:xfrm>
            <a:off x="4638955" y="321733"/>
            <a:ext cx="3539976" cy="298581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s://www.hotelcasa1800granada.com/files-sbbasic/sr_hotelcasa1800granada_com/15-hotel_casa_1800_granada_detalle_desayuno2.jpg?w=2048">
            <a:extLst>
              <a:ext uri="{FF2B5EF4-FFF2-40B4-BE49-F238E27FC236}">
                <a16:creationId xmlns:a16="http://schemas.microsoft.com/office/drawing/2014/main" id="{C380C344-5589-47E4-87B6-847F0B2204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335" b="1"/>
          <a:stretch/>
        </p:blipFill>
        <p:spPr bwMode="auto">
          <a:xfrm>
            <a:off x="8348570" y="321734"/>
            <a:ext cx="3535590" cy="29858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4">
            <a:extLst>
              <a:ext uri="{FF2B5EF4-FFF2-40B4-BE49-F238E27FC236}">
                <a16:creationId xmlns:a16="http://schemas.microsoft.com/office/drawing/2014/main" id="{21BD3678-6B0C-4DF0-9997-5C0598D65B46}"/>
              </a:ext>
            </a:extLst>
          </p:cNvPr>
          <p:cNvSpPr txBox="1">
            <a:spLocks/>
          </p:cNvSpPr>
          <p:nvPr/>
        </p:nvSpPr>
        <p:spPr>
          <a:xfrm>
            <a:off x="4638675" y="3488011"/>
            <a:ext cx="7235690" cy="3093249"/>
          </a:xfrm>
          <a:prstGeom prst="rect">
            <a:avLst/>
          </a:prstGeom>
          <a:solidFill>
            <a:schemeClr val="bg2">
              <a:lumMod val="25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b="1" dirty="0">
              <a:solidFill>
                <a:schemeClr val="bg1"/>
              </a:solidFill>
            </a:endParaRPr>
          </a:p>
          <a:p>
            <a:pPr marL="0" indent="0">
              <a:buNone/>
            </a:pPr>
            <a:endParaRPr lang="en-US" sz="1000" dirty="0">
              <a:solidFill>
                <a:schemeClr val="bg1"/>
              </a:solidFill>
              <a:latin typeface="+mj-lt"/>
            </a:endParaRPr>
          </a:p>
          <a:p>
            <a:pPr marL="0" indent="0">
              <a:buNone/>
            </a:pPr>
            <a:r>
              <a:rPr lang="en-US" sz="5400" dirty="0">
                <a:solidFill>
                  <a:schemeClr val="bg1"/>
                </a:solidFill>
                <a:latin typeface="+mj-lt"/>
              </a:rPr>
              <a:t>  </a:t>
            </a:r>
            <a:r>
              <a:rPr lang="en-US" sz="4800" dirty="0">
                <a:solidFill>
                  <a:schemeClr val="bg1"/>
                </a:solidFill>
                <a:latin typeface="+mj-lt"/>
              </a:rPr>
              <a:t>7 Hotel Casa 1800 Granada</a:t>
            </a:r>
            <a:endParaRPr lang="en-US" sz="5400" dirty="0">
              <a:solidFill>
                <a:schemeClr val="bg1"/>
              </a:solidFill>
              <a:latin typeface="+mj-lt"/>
            </a:endParaRPr>
          </a:p>
          <a:p>
            <a:pPr lvl="1"/>
            <a:r>
              <a:rPr lang="en-US" dirty="0">
                <a:solidFill>
                  <a:schemeClr val="bg1"/>
                </a:solidFill>
              </a:rPr>
              <a:t>Check in to our enchanting hotel for our 2 nights in Granada</a:t>
            </a:r>
          </a:p>
          <a:p>
            <a:pPr lvl="1"/>
            <a:r>
              <a:rPr lang="en-US" dirty="0">
                <a:solidFill>
                  <a:schemeClr val="bg1"/>
                </a:solidFill>
              </a:rPr>
              <a:t>Relax, and take a self guided tapas tour.</a:t>
            </a:r>
          </a:p>
          <a:p>
            <a:endParaRPr lang="en-US" dirty="0">
              <a:solidFill>
                <a:schemeClr val="bg1"/>
              </a:solidFill>
            </a:endParaRPr>
          </a:p>
        </p:txBody>
      </p:sp>
    </p:spTree>
    <p:extLst>
      <p:ext uri="{BB962C8B-B14F-4D97-AF65-F5344CB8AC3E}">
        <p14:creationId xmlns:p14="http://schemas.microsoft.com/office/powerpoint/2010/main" val="4019672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8E7E-8DA2-4548-A53E-A0BC9B9DC0F9}"/>
              </a:ext>
            </a:extLst>
          </p:cNvPr>
          <p:cNvSpPr>
            <a:spLocks noGrp="1"/>
          </p:cNvSpPr>
          <p:nvPr>
            <p:ph type="title"/>
          </p:nvPr>
        </p:nvSpPr>
        <p:spPr/>
        <p:txBody>
          <a:bodyPr vert="horz" lIns="91440" tIns="45720" rIns="91440" bIns="45720" rtlCol="0" anchor="b">
            <a:normAutofit fontScale="90000"/>
          </a:bodyPr>
          <a:lstStyle/>
          <a:p>
            <a:r>
              <a:rPr lang="en-US" sz="4800" kern="1200" dirty="0">
                <a:solidFill>
                  <a:srgbClr val="FFFFFF"/>
                </a:solidFill>
                <a:latin typeface="+mj-lt"/>
                <a:ea typeface="+mj-ea"/>
                <a:cs typeface="+mj-cs"/>
              </a:rPr>
              <a:t>Granada – La </a:t>
            </a:r>
            <a:r>
              <a:rPr lang="en-US" sz="4800" kern="1200" dirty="0" err="1">
                <a:solidFill>
                  <a:srgbClr val="FFFFFF"/>
                </a:solidFill>
                <a:latin typeface="+mj-lt"/>
                <a:ea typeface="+mj-ea"/>
                <a:cs typeface="+mj-cs"/>
              </a:rPr>
              <a:t>Alahambra</a:t>
            </a:r>
            <a:r>
              <a:rPr lang="en-US" sz="4800" kern="1200" dirty="0">
                <a:solidFill>
                  <a:srgbClr val="FFFFFF"/>
                </a:solidFill>
                <a:latin typeface="+mj-lt"/>
                <a:ea typeface="+mj-ea"/>
                <a:cs typeface="+mj-cs"/>
              </a:rPr>
              <a:t>, Tapas and </a:t>
            </a:r>
            <a:r>
              <a:rPr lang="en-US" sz="4800" kern="1200" dirty="0" err="1">
                <a:solidFill>
                  <a:srgbClr val="FFFFFF"/>
                </a:solidFill>
                <a:latin typeface="+mj-lt"/>
                <a:ea typeface="+mj-ea"/>
                <a:cs typeface="+mj-cs"/>
              </a:rPr>
              <a:t>Sacromonte</a:t>
            </a:r>
            <a:endParaRPr lang="en-US" sz="4800" kern="1200" dirty="0">
              <a:solidFill>
                <a:srgbClr val="FFFFFF"/>
              </a:solidFill>
              <a:latin typeface="+mj-lt"/>
              <a:ea typeface="+mj-ea"/>
              <a:cs typeface="+mj-cs"/>
            </a:endParaRPr>
          </a:p>
        </p:txBody>
      </p:sp>
      <p:pic>
        <p:nvPicPr>
          <p:cNvPr id="2060" name="Picture 12" descr="http://www.cortijosreyfini.com/wp-content/uploads/2016/04/19-Traditional-tapas-bar-with-legs-of-Jamon-serrano-hanging_Granada.jpg">
            <a:extLst>
              <a:ext uri="{FF2B5EF4-FFF2-40B4-BE49-F238E27FC236}">
                <a16:creationId xmlns:a16="http://schemas.microsoft.com/office/drawing/2014/main" id="{16FFB562-1E4D-473F-AE20-8F3725AA7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65" r="-2" b="-2"/>
          <a:stretch/>
        </p:blipFill>
        <p:spPr bwMode="auto">
          <a:xfrm>
            <a:off x="317635" y="299363"/>
            <a:ext cx="4160452" cy="304920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lhambra. Vista general desde el AlbaicÃ­n.">
            <a:extLst>
              <a:ext uri="{FF2B5EF4-FFF2-40B4-BE49-F238E27FC236}">
                <a16:creationId xmlns:a16="http://schemas.microsoft.com/office/drawing/2014/main" id="{C5F5B375-8466-4D96-A4E0-9DB31760E7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93" r="5435"/>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cache-graphicslib.viator.com/graphicslib/thumbs674x446/6270/SITours/granada-essential-must-do-tour-in-granada-122067.jpg">
            <a:extLst>
              <a:ext uri="{FF2B5EF4-FFF2-40B4-BE49-F238E27FC236}">
                <a16:creationId xmlns:a16="http://schemas.microsoft.com/office/drawing/2014/main" id="{B0580404-B79F-4F40-AFF0-36B16ABBF9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938"/>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4">
            <a:extLst>
              <a:ext uri="{FF2B5EF4-FFF2-40B4-BE49-F238E27FC236}">
                <a16:creationId xmlns:a16="http://schemas.microsoft.com/office/drawing/2014/main" id="{3898E095-4F0B-4789-A2D8-B2325BE1BD47}"/>
              </a:ext>
            </a:extLst>
          </p:cNvPr>
          <p:cNvSpPr txBox="1">
            <a:spLocks/>
          </p:cNvSpPr>
          <p:nvPr/>
        </p:nvSpPr>
        <p:spPr>
          <a:xfrm>
            <a:off x="4638675" y="3488011"/>
            <a:ext cx="7235690" cy="3093249"/>
          </a:xfrm>
          <a:prstGeom prst="rect">
            <a:avLst/>
          </a:prstGeom>
          <a:solidFill>
            <a:schemeClr val="bg2">
              <a:lumMod val="25000"/>
            </a:schemeClr>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000" dirty="0">
              <a:solidFill>
                <a:schemeClr val="bg1"/>
              </a:solidFill>
              <a:latin typeface="+mj-lt"/>
            </a:endParaRPr>
          </a:p>
          <a:p>
            <a:pPr marL="0" indent="0">
              <a:spcBef>
                <a:spcPts val="600"/>
              </a:spcBef>
              <a:buNone/>
            </a:pPr>
            <a:r>
              <a:rPr lang="en-US" sz="6000" dirty="0">
                <a:solidFill>
                  <a:schemeClr val="bg1"/>
                </a:solidFill>
                <a:latin typeface="+mj-lt"/>
              </a:rPr>
              <a:t>  </a:t>
            </a:r>
            <a:r>
              <a:rPr lang="en-US" sz="3600" dirty="0">
                <a:solidFill>
                  <a:schemeClr val="bg1"/>
                </a:solidFill>
                <a:latin typeface="+mj-lt"/>
              </a:rPr>
              <a:t>8 La </a:t>
            </a:r>
            <a:r>
              <a:rPr lang="en-US" sz="3600" dirty="0" err="1">
                <a:solidFill>
                  <a:schemeClr val="bg1"/>
                </a:solidFill>
                <a:latin typeface="+mj-lt"/>
              </a:rPr>
              <a:t>Alahambra</a:t>
            </a:r>
            <a:r>
              <a:rPr lang="en-US" sz="3600" dirty="0">
                <a:solidFill>
                  <a:schemeClr val="bg1"/>
                </a:solidFill>
                <a:latin typeface="+mj-lt"/>
              </a:rPr>
              <a:t>, Tapas, </a:t>
            </a:r>
            <a:r>
              <a:rPr lang="en-US" sz="3600" dirty="0" err="1">
                <a:solidFill>
                  <a:schemeClr val="bg1"/>
                </a:solidFill>
                <a:latin typeface="+mj-lt"/>
              </a:rPr>
              <a:t>Sacromonte</a:t>
            </a:r>
            <a:endParaRPr lang="en-US" sz="6000" dirty="0">
              <a:solidFill>
                <a:schemeClr val="bg1"/>
              </a:solidFill>
              <a:latin typeface="+mj-lt"/>
            </a:endParaRPr>
          </a:p>
          <a:p>
            <a:pPr lvl="1"/>
            <a:r>
              <a:rPr lang="en-US" sz="1800" dirty="0">
                <a:solidFill>
                  <a:schemeClr val="bg1"/>
                </a:solidFill>
              </a:rPr>
              <a:t>We will start the day with a walking tour of some of Granada’s charming neighborhoods after which we will take some time for a Grenadine lunch.</a:t>
            </a:r>
          </a:p>
          <a:p>
            <a:pPr lvl="1"/>
            <a:r>
              <a:rPr lang="en-US" sz="1800" dirty="0">
                <a:solidFill>
                  <a:schemeClr val="bg1"/>
                </a:solidFill>
              </a:rPr>
              <a:t>We will be taken up the hill for our unforgettable private tour of the magnificent </a:t>
            </a:r>
            <a:r>
              <a:rPr lang="en-US" sz="1800" dirty="0" err="1">
                <a:solidFill>
                  <a:schemeClr val="bg1"/>
                </a:solidFill>
              </a:rPr>
              <a:t>Alahambra</a:t>
            </a:r>
            <a:r>
              <a:rPr lang="en-US" sz="1800" dirty="0">
                <a:solidFill>
                  <a:schemeClr val="bg1"/>
                </a:solidFill>
              </a:rPr>
              <a:t> and its gardens.</a:t>
            </a:r>
          </a:p>
          <a:p>
            <a:pPr lvl="1"/>
            <a:r>
              <a:rPr lang="en-US" sz="1800" dirty="0">
                <a:solidFill>
                  <a:schemeClr val="bg1"/>
                </a:solidFill>
              </a:rPr>
              <a:t>Later, join us for a tour of </a:t>
            </a:r>
            <a:r>
              <a:rPr lang="en-US" sz="1800" dirty="0" err="1">
                <a:solidFill>
                  <a:schemeClr val="bg1"/>
                </a:solidFill>
              </a:rPr>
              <a:t>Sacromonte</a:t>
            </a:r>
            <a:r>
              <a:rPr lang="en-US" sz="1800" dirty="0">
                <a:solidFill>
                  <a:schemeClr val="bg1"/>
                </a:solidFill>
              </a:rPr>
              <a:t>, the famous gypsy caves, and their flamenco. Or spend time exploring more of Granada, one of the tapa capitals of Spain.</a:t>
            </a:r>
          </a:p>
          <a:p>
            <a:endParaRPr lang="en-US" dirty="0">
              <a:solidFill>
                <a:schemeClr val="bg1"/>
              </a:solidFill>
            </a:endParaRPr>
          </a:p>
        </p:txBody>
      </p:sp>
    </p:spTree>
    <p:extLst>
      <p:ext uri="{BB962C8B-B14F-4D97-AF65-F5344CB8AC3E}">
        <p14:creationId xmlns:p14="http://schemas.microsoft.com/office/powerpoint/2010/main" val="3280059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8E7E-8DA2-4548-A53E-A0BC9B9DC0F9}"/>
              </a:ext>
            </a:extLst>
          </p:cNvPr>
          <p:cNvSpPr>
            <a:spLocks noGrp="1"/>
          </p:cNvSpPr>
          <p:nvPr>
            <p:ph type="title"/>
          </p:nvPr>
        </p:nvSpPr>
        <p:spPr/>
        <p:txBody>
          <a:bodyPr vert="horz" lIns="91440" tIns="45720" rIns="91440" bIns="45720" rtlCol="0" anchor="b">
            <a:normAutofit fontScale="90000"/>
          </a:bodyPr>
          <a:lstStyle/>
          <a:p>
            <a:r>
              <a:rPr lang="en-US" sz="4800" kern="1200" dirty="0">
                <a:solidFill>
                  <a:srgbClr val="FFFFFF"/>
                </a:solidFill>
                <a:latin typeface="+mj-lt"/>
                <a:ea typeface="+mj-ea"/>
                <a:cs typeface="+mj-cs"/>
              </a:rPr>
              <a:t>Granada – La </a:t>
            </a:r>
            <a:r>
              <a:rPr lang="en-US" sz="4800" kern="1200" dirty="0" err="1">
                <a:solidFill>
                  <a:srgbClr val="FFFFFF"/>
                </a:solidFill>
                <a:latin typeface="+mj-lt"/>
                <a:ea typeface="+mj-ea"/>
                <a:cs typeface="+mj-cs"/>
              </a:rPr>
              <a:t>Alahambra</a:t>
            </a:r>
            <a:r>
              <a:rPr lang="en-US" sz="4800" kern="1200" dirty="0">
                <a:solidFill>
                  <a:srgbClr val="FFFFFF"/>
                </a:solidFill>
                <a:latin typeface="+mj-lt"/>
                <a:ea typeface="+mj-ea"/>
                <a:cs typeface="+mj-cs"/>
              </a:rPr>
              <a:t>, Tapas and </a:t>
            </a:r>
            <a:r>
              <a:rPr lang="en-US" sz="4800" kern="1200" dirty="0" err="1">
                <a:solidFill>
                  <a:srgbClr val="FFFFFF"/>
                </a:solidFill>
                <a:latin typeface="+mj-lt"/>
                <a:ea typeface="+mj-ea"/>
                <a:cs typeface="+mj-cs"/>
              </a:rPr>
              <a:t>Sacromonte</a:t>
            </a:r>
            <a:endParaRPr lang="en-US" sz="4800" kern="1200" dirty="0">
              <a:solidFill>
                <a:srgbClr val="FFFFFF"/>
              </a:solidFill>
              <a:latin typeface="+mj-lt"/>
              <a:ea typeface="+mj-ea"/>
              <a:cs typeface="+mj-cs"/>
            </a:endParaRPr>
          </a:p>
        </p:txBody>
      </p:sp>
      <p:sp>
        <p:nvSpPr>
          <p:cNvPr id="10" name="Text Placeholder 4">
            <a:extLst>
              <a:ext uri="{FF2B5EF4-FFF2-40B4-BE49-F238E27FC236}">
                <a16:creationId xmlns:a16="http://schemas.microsoft.com/office/drawing/2014/main" id="{3898E095-4F0B-4789-A2D8-B2325BE1BD47}"/>
              </a:ext>
            </a:extLst>
          </p:cNvPr>
          <p:cNvSpPr txBox="1">
            <a:spLocks/>
          </p:cNvSpPr>
          <p:nvPr/>
        </p:nvSpPr>
        <p:spPr>
          <a:xfrm>
            <a:off x="4638675" y="3488011"/>
            <a:ext cx="7235690" cy="3093249"/>
          </a:xfrm>
          <a:prstGeom prst="rect">
            <a:avLst/>
          </a:prstGeom>
          <a:solidFill>
            <a:schemeClr val="bg2">
              <a:lumMod val="25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000" dirty="0">
              <a:solidFill>
                <a:schemeClr val="bg1"/>
              </a:solidFill>
              <a:latin typeface="+mj-lt"/>
            </a:endParaRPr>
          </a:p>
          <a:p>
            <a:pPr marL="0" indent="0">
              <a:spcBef>
                <a:spcPts val="600"/>
              </a:spcBef>
              <a:buNone/>
            </a:pPr>
            <a:r>
              <a:rPr lang="en-US" sz="6000" dirty="0">
                <a:solidFill>
                  <a:schemeClr val="bg1"/>
                </a:solidFill>
                <a:latin typeface="+mj-lt"/>
              </a:rPr>
              <a:t>  </a:t>
            </a:r>
            <a:r>
              <a:rPr lang="en-US" sz="3600" dirty="0">
                <a:solidFill>
                  <a:schemeClr val="bg1"/>
                </a:solidFill>
                <a:latin typeface="+mj-lt"/>
              </a:rPr>
              <a:t>9 An afternoon in Madrid</a:t>
            </a:r>
            <a:endParaRPr lang="en-US" sz="6000" dirty="0">
              <a:solidFill>
                <a:schemeClr val="bg1"/>
              </a:solidFill>
              <a:latin typeface="+mj-lt"/>
            </a:endParaRPr>
          </a:p>
          <a:p>
            <a:pPr lvl="1"/>
            <a:r>
              <a:rPr lang="en-US" sz="1800" dirty="0">
                <a:solidFill>
                  <a:schemeClr val="bg1"/>
                </a:solidFill>
              </a:rPr>
              <a:t>Today we will travel back to Madrid where we can arrange visits to the Prado or other one of a kind visits that may be mad e in the capital city.</a:t>
            </a:r>
          </a:p>
          <a:p>
            <a:pPr lvl="1"/>
            <a:r>
              <a:rPr lang="en-US" sz="1800" dirty="0">
                <a:solidFill>
                  <a:schemeClr val="bg1"/>
                </a:solidFill>
              </a:rPr>
              <a:t>Enjoy one of the plethora of world class </a:t>
            </a:r>
            <a:r>
              <a:rPr lang="en-US" sz="1800" dirty="0" err="1">
                <a:solidFill>
                  <a:schemeClr val="bg1"/>
                </a:solidFill>
              </a:rPr>
              <a:t>Madrile</a:t>
            </a:r>
            <a:r>
              <a:rPr lang="es-ES" sz="1800" dirty="0">
                <a:solidFill>
                  <a:schemeClr val="bg1"/>
                </a:solidFill>
              </a:rPr>
              <a:t>n</a:t>
            </a:r>
            <a:r>
              <a:rPr lang="en-US" sz="1800" dirty="0">
                <a:solidFill>
                  <a:schemeClr val="bg1"/>
                </a:solidFill>
              </a:rPr>
              <a:t>o </a:t>
            </a:r>
            <a:r>
              <a:rPr lang="es-ES" sz="1800" dirty="0">
                <a:solidFill>
                  <a:schemeClr val="bg1"/>
                </a:solidFill>
              </a:rPr>
              <a:t>restaurants</a:t>
            </a:r>
            <a:r>
              <a:rPr lang="en-US" sz="1800" dirty="0">
                <a:solidFill>
                  <a:schemeClr val="bg1"/>
                </a:solidFill>
              </a:rPr>
              <a:t> or watch the street action from a terrace in the Plaza Mayor.</a:t>
            </a:r>
          </a:p>
          <a:p>
            <a:endParaRPr lang="en-US" dirty="0">
              <a:solidFill>
                <a:schemeClr val="bg1"/>
              </a:solidFill>
            </a:endParaRPr>
          </a:p>
        </p:txBody>
      </p:sp>
      <p:pic>
        <p:nvPicPr>
          <p:cNvPr id="3" name="Picture 2" descr="Image result for Bullet train Renfe">
            <a:extLst>
              <a:ext uri="{FF2B5EF4-FFF2-40B4-BE49-F238E27FC236}">
                <a16:creationId xmlns:a16="http://schemas.microsoft.com/office/drawing/2014/main" id="{555531D0-866A-4CA8-9C85-00FB84632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35" y="214301"/>
            <a:ext cx="4160452" cy="3093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garden of earthly delights">
            <a:extLst>
              <a:ext uri="{FF2B5EF4-FFF2-40B4-BE49-F238E27FC236}">
                <a16:creationId xmlns:a16="http://schemas.microsoft.com/office/drawing/2014/main" id="{2E255E0B-9DBB-4A70-AED2-A0C1269AF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214301"/>
            <a:ext cx="7219627" cy="3093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laza mayor madrid">
            <a:extLst>
              <a:ext uri="{FF2B5EF4-FFF2-40B4-BE49-F238E27FC236}">
                <a16:creationId xmlns:a16="http://schemas.microsoft.com/office/drawing/2014/main" id="{9ECF2AAF-2E0B-4BA0-82F3-5709CC495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635" y="3521218"/>
            <a:ext cx="4160452" cy="302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728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3898E095-4F0B-4789-A2D8-B2325BE1BD47}"/>
              </a:ext>
            </a:extLst>
          </p:cNvPr>
          <p:cNvSpPr txBox="1">
            <a:spLocks/>
          </p:cNvSpPr>
          <p:nvPr/>
        </p:nvSpPr>
        <p:spPr>
          <a:xfrm>
            <a:off x="4638675" y="3488011"/>
            <a:ext cx="7235690" cy="3093249"/>
          </a:xfrm>
          <a:prstGeom prst="rect">
            <a:avLst/>
          </a:prstGeom>
          <a:solidFill>
            <a:schemeClr val="bg2">
              <a:lumMod val="25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000" dirty="0">
              <a:solidFill>
                <a:schemeClr val="bg1"/>
              </a:solidFill>
              <a:latin typeface="+mj-lt"/>
            </a:endParaRPr>
          </a:p>
          <a:p>
            <a:pPr marL="0" indent="0">
              <a:spcBef>
                <a:spcPts val="600"/>
              </a:spcBef>
              <a:buNone/>
            </a:pPr>
            <a:r>
              <a:rPr lang="en-US" sz="6000" dirty="0">
                <a:solidFill>
                  <a:schemeClr val="bg1"/>
                </a:solidFill>
                <a:latin typeface="+mj-lt"/>
              </a:rPr>
              <a:t>  </a:t>
            </a:r>
            <a:r>
              <a:rPr lang="en-US" sz="3600" dirty="0">
                <a:solidFill>
                  <a:schemeClr val="bg1"/>
                </a:solidFill>
                <a:latin typeface="+mj-lt"/>
              </a:rPr>
              <a:t>10 All good things come to an end</a:t>
            </a:r>
            <a:endParaRPr lang="en-US" sz="6000" dirty="0">
              <a:solidFill>
                <a:schemeClr val="bg1"/>
              </a:solidFill>
              <a:latin typeface="+mj-lt"/>
            </a:endParaRPr>
          </a:p>
          <a:p>
            <a:pPr lvl="1"/>
            <a:r>
              <a:rPr lang="es-ES" sz="1800" dirty="0">
                <a:solidFill>
                  <a:schemeClr val="bg1"/>
                </a:solidFill>
              </a:rPr>
              <a:t>After </a:t>
            </a:r>
            <a:r>
              <a:rPr lang="es-ES" sz="1800" dirty="0" err="1">
                <a:solidFill>
                  <a:schemeClr val="bg1"/>
                </a:solidFill>
              </a:rPr>
              <a:t>breakfast</a:t>
            </a:r>
            <a:r>
              <a:rPr lang="es-ES" sz="1800" dirty="0">
                <a:solidFill>
                  <a:schemeClr val="bg1"/>
                </a:solidFill>
              </a:rPr>
              <a:t> </a:t>
            </a:r>
            <a:r>
              <a:rPr lang="es-ES" sz="1800" dirty="0" err="1">
                <a:solidFill>
                  <a:schemeClr val="bg1"/>
                </a:solidFill>
              </a:rPr>
              <a:t>today</a:t>
            </a:r>
            <a:r>
              <a:rPr lang="es-ES" sz="1800" dirty="0">
                <a:solidFill>
                  <a:schemeClr val="bg1"/>
                </a:solidFill>
              </a:rPr>
              <a:t> </a:t>
            </a:r>
            <a:r>
              <a:rPr lang="es-ES" sz="1800" dirty="0" err="1">
                <a:solidFill>
                  <a:schemeClr val="bg1"/>
                </a:solidFill>
              </a:rPr>
              <a:t>our</a:t>
            </a:r>
            <a:r>
              <a:rPr lang="es-ES" sz="1800" dirty="0">
                <a:solidFill>
                  <a:schemeClr val="bg1"/>
                </a:solidFill>
              </a:rPr>
              <a:t> tour </a:t>
            </a:r>
            <a:r>
              <a:rPr lang="es-ES" sz="1800" dirty="0" err="1">
                <a:solidFill>
                  <a:schemeClr val="bg1"/>
                </a:solidFill>
              </a:rPr>
              <a:t>ends</a:t>
            </a:r>
            <a:r>
              <a:rPr lang="es-ES" sz="1800" dirty="0">
                <a:solidFill>
                  <a:schemeClr val="bg1"/>
                </a:solidFill>
              </a:rPr>
              <a:t> and </a:t>
            </a:r>
            <a:r>
              <a:rPr lang="es-ES" sz="1800" dirty="0" err="1">
                <a:solidFill>
                  <a:schemeClr val="bg1"/>
                </a:solidFill>
              </a:rPr>
              <a:t>you</a:t>
            </a:r>
            <a:r>
              <a:rPr lang="es-ES" sz="1800" dirty="0">
                <a:solidFill>
                  <a:schemeClr val="bg1"/>
                </a:solidFill>
              </a:rPr>
              <a:t> </a:t>
            </a:r>
            <a:r>
              <a:rPr lang="es-ES" sz="1800" dirty="0" err="1">
                <a:solidFill>
                  <a:schemeClr val="bg1"/>
                </a:solidFill>
              </a:rPr>
              <a:t>will</a:t>
            </a:r>
            <a:r>
              <a:rPr lang="es-ES" sz="1800" dirty="0">
                <a:solidFill>
                  <a:schemeClr val="bg1"/>
                </a:solidFill>
              </a:rPr>
              <a:t> </a:t>
            </a:r>
            <a:r>
              <a:rPr lang="es-ES" sz="1800" dirty="0" err="1">
                <a:solidFill>
                  <a:schemeClr val="bg1"/>
                </a:solidFill>
              </a:rPr>
              <a:t>begin</a:t>
            </a:r>
            <a:r>
              <a:rPr lang="es-ES" sz="1800" dirty="0">
                <a:solidFill>
                  <a:schemeClr val="bg1"/>
                </a:solidFill>
              </a:rPr>
              <a:t> </a:t>
            </a:r>
            <a:r>
              <a:rPr lang="es-ES" sz="1800" dirty="0" err="1">
                <a:solidFill>
                  <a:schemeClr val="bg1"/>
                </a:solidFill>
              </a:rPr>
              <a:t>your</a:t>
            </a:r>
            <a:r>
              <a:rPr lang="es-ES" sz="1800" dirty="0">
                <a:solidFill>
                  <a:schemeClr val="bg1"/>
                </a:solidFill>
              </a:rPr>
              <a:t> </a:t>
            </a:r>
            <a:r>
              <a:rPr lang="es-ES" sz="1800" dirty="0" err="1">
                <a:solidFill>
                  <a:schemeClr val="bg1"/>
                </a:solidFill>
              </a:rPr>
              <a:t>travels</a:t>
            </a:r>
            <a:r>
              <a:rPr lang="es-ES" sz="1800" dirty="0">
                <a:solidFill>
                  <a:schemeClr val="bg1"/>
                </a:solidFill>
              </a:rPr>
              <a:t> home, </a:t>
            </a:r>
            <a:r>
              <a:rPr lang="es-ES" sz="1800" dirty="0" err="1">
                <a:solidFill>
                  <a:schemeClr val="bg1"/>
                </a:solidFill>
              </a:rPr>
              <a:t>or</a:t>
            </a:r>
            <a:r>
              <a:rPr lang="es-ES" sz="1800" dirty="0">
                <a:solidFill>
                  <a:schemeClr val="bg1"/>
                </a:solidFill>
              </a:rPr>
              <a:t> </a:t>
            </a:r>
            <a:r>
              <a:rPr lang="es-ES" sz="1800" dirty="0" err="1">
                <a:solidFill>
                  <a:schemeClr val="bg1"/>
                </a:solidFill>
              </a:rPr>
              <a:t>continue</a:t>
            </a:r>
            <a:r>
              <a:rPr lang="es-ES" sz="1800" dirty="0">
                <a:solidFill>
                  <a:schemeClr val="bg1"/>
                </a:solidFill>
              </a:rPr>
              <a:t> </a:t>
            </a:r>
            <a:r>
              <a:rPr lang="es-ES" sz="1800" dirty="0" err="1">
                <a:solidFill>
                  <a:schemeClr val="bg1"/>
                </a:solidFill>
              </a:rPr>
              <a:t>your</a:t>
            </a:r>
            <a:r>
              <a:rPr lang="es-ES" sz="1800" dirty="0">
                <a:solidFill>
                  <a:schemeClr val="bg1"/>
                </a:solidFill>
              </a:rPr>
              <a:t> </a:t>
            </a:r>
            <a:r>
              <a:rPr lang="es-ES" sz="1800" dirty="0" err="1">
                <a:solidFill>
                  <a:schemeClr val="bg1"/>
                </a:solidFill>
              </a:rPr>
              <a:t>travels</a:t>
            </a:r>
            <a:r>
              <a:rPr lang="es-ES" sz="1800" dirty="0">
                <a:solidFill>
                  <a:schemeClr val="bg1"/>
                </a:solidFill>
              </a:rPr>
              <a:t> in </a:t>
            </a:r>
            <a:r>
              <a:rPr lang="es-ES" sz="1800" dirty="0" err="1">
                <a:solidFill>
                  <a:schemeClr val="bg1"/>
                </a:solidFill>
              </a:rPr>
              <a:t>Spain</a:t>
            </a:r>
            <a:r>
              <a:rPr lang="es-ES" sz="1800" dirty="0">
                <a:solidFill>
                  <a:schemeClr val="bg1"/>
                </a:solidFill>
              </a:rPr>
              <a:t> and </a:t>
            </a:r>
            <a:r>
              <a:rPr lang="es-ES" sz="1800" dirty="0" err="1">
                <a:solidFill>
                  <a:schemeClr val="bg1"/>
                </a:solidFill>
              </a:rPr>
              <a:t>Europe</a:t>
            </a:r>
            <a:r>
              <a:rPr lang="es-ES" sz="1800" dirty="0">
                <a:solidFill>
                  <a:schemeClr val="bg1"/>
                </a:solidFill>
              </a:rPr>
              <a:t>. Buen Viaje!</a:t>
            </a:r>
            <a:endParaRPr lang="en-US" sz="1800" dirty="0">
              <a:solidFill>
                <a:schemeClr val="bg1"/>
              </a:solidFill>
            </a:endParaRPr>
          </a:p>
          <a:p>
            <a:endParaRPr lang="en-US" dirty="0">
              <a:solidFill>
                <a:schemeClr val="bg1"/>
              </a:solidFill>
            </a:endParaRPr>
          </a:p>
        </p:txBody>
      </p:sp>
      <p:pic>
        <p:nvPicPr>
          <p:cNvPr id="3074" name="Picture 2" descr="Image result for Airplane">
            <a:extLst>
              <a:ext uri="{FF2B5EF4-FFF2-40B4-BE49-F238E27FC236}">
                <a16:creationId xmlns:a16="http://schemas.microsoft.com/office/drawing/2014/main" id="{BB39071A-297F-43CE-8C45-081F691B1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978" y="214301"/>
            <a:ext cx="7192387" cy="30932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map of spain">
            <a:extLst>
              <a:ext uri="{FF2B5EF4-FFF2-40B4-BE49-F238E27FC236}">
                <a16:creationId xmlns:a16="http://schemas.microsoft.com/office/drawing/2014/main" id="{07858D18-C024-4044-9020-65FB6756555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Spain political map">
            <a:extLst>
              <a:ext uri="{FF2B5EF4-FFF2-40B4-BE49-F238E27FC236}">
                <a16:creationId xmlns:a16="http://schemas.microsoft.com/office/drawing/2014/main" id="{EAE48D77-DFC8-4189-97AC-32BFD4F22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635" y="3488011"/>
            <a:ext cx="4160452" cy="302683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adios">
            <a:extLst>
              <a:ext uri="{FF2B5EF4-FFF2-40B4-BE49-F238E27FC236}">
                <a16:creationId xmlns:a16="http://schemas.microsoft.com/office/drawing/2014/main" id="{94144AE6-5FC4-4CB0-B6B8-FF0D986D5D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635" y="0"/>
            <a:ext cx="3911259" cy="2933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045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8BEE9-7F2B-447E-8BDE-F1A27D0072BB}"/>
              </a:ext>
            </a:extLst>
          </p:cNvPr>
          <p:cNvSpPr>
            <a:spLocks noGrp="1"/>
          </p:cNvSpPr>
          <p:nvPr>
            <p:ph type="title"/>
          </p:nvPr>
        </p:nvSpPr>
        <p:spPr/>
        <p:txBody>
          <a:bodyPr vert="horz" lIns="91440" tIns="45720" rIns="91440" bIns="45720" rtlCol="0" anchor="b">
            <a:normAutofit/>
          </a:bodyPr>
          <a:lstStyle/>
          <a:p>
            <a:r>
              <a:rPr lang="en-US" sz="4800" kern="1200" dirty="0">
                <a:solidFill>
                  <a:srgbClr val="FFFFFF"/>
                </a:solidFill>
                <a:latin typeface="+mj-lt"/>
                <a:ea typeface="+mj-ea"/>
                <a:cs typeface="+mj-cs"/>
              </a:rPr>
              <a:t>Visit Cordoba</a:t>
            </a:r>
          </a:p>
        </p:txBody>
      </p:sp>
      <p:sp>
        <p:nvSpPr>
          <p:cNvPr id="5" name="Text Placeholder 4">
            <a:extLst>
              <a:ext uri="{FF2B5EF4-FFF2-40B4-BE49-F238E27FC236}">
                <a16:creationId xmlns:a16="http://schemas.microsoft.com/office/drawing/2014/main" id="{22FA8540-39BD-413F-8CCA-C7A740203AEF}"/>
              </a:ext>
            </a:extLst>
          </p:cNvPr>
          <p:cNvSpPr>
            <a:spLocks noGrp="1"/>
          </p:cNvSpPr>
          <p:nvPr>
            <p:ph type="body" sz="half" idx="2"/>
          </p:nvPr>
        </p:nvSpPr>
        <p:spPr>
          <a:xfrm>
            <a:off x="4654297" y="3475632"/>
            <a:ext cx="7220068" cy="3060634"/>
          </a:xfrm>
          <a:solidFill>
            <a:schemeClr val="bg2">
              <a:lumMod val="25000"/>
            </a:schemeClr>
          </a:solidFill>
        </p:spPr>
        <p:txBody>
          <a:bodyPr>
            <a:normAutofit/>
          </a:bodyPr>
          <a:lstStyle/>
          <a:p>
            <a:endParaRPr lang="en-US" sz="500" b="1" dirty="0">
              <a:solidFill>
                <a:schemeClr val="bg1"/>
              </a:solidFill>
            </a:endParaRPr>
          </a:p>
          <a:p>
            <a:r>
              <a:rPr lang="en-US" sz="5400" dirty="0">
                <a:solidFill>
                  <a:schemeClr val="bg1"/>
                </a:solidFill>
                <a:latin typeface="+mj-lt"/>
              </a:rPr>
              <a:t>2 Welcome!</a:t>
            </a:r>
            <a:endParaRPr lang="en-US" sz="2800" dirty="0">
              <a:solidFill>
                <a:schemeClr val="bg1"/>
              </a:solidFill>
              <a:latin typeface="+mj-lt"/>
            </a:endParaRPr>
          </a:p>
          <a:p>
            <a:pPr marL="742950" lvl="1" indent="-285750">
              <a:buFont typeface="Arial" panose="020B0604020202020204" pitchFamily="34" charset="0"/>
              <a:buChar char="•"/>
            </a:pPr>
            <a:r>
              <a:rPr lang="en-US" sz="1600" dirty="0">
                <a:solidFill>
                  <a:schemeClr val="bg1"/>
                </a:solidFill>
              </a:rPr>
              <a:t>Check into your centrally located Madrid hotel and join us for a welcome get-together of  wine, beer, soft drinks and Spanish tapas.</a:t>
            </a:r>
          </a:p>
          <a:p>
            <a:pPr marL="742950" lvl="1" indent="-285750">
              <a:buFont typeface="Arial" panose="020B0604020202020204" pitchFamily="34" charset="0"/>
              <a:buChar char="•"/>
            </a:pPr>
            <a:r>
              <a:rPr lang="en-US" sz="1600" dirty="0">
                <a:solidFill>
                  <a:schemeClr val="bg1"/>
                </a:solidFill>
              </a:rPr>
              <a:t>We will brief you on what to expect during the magical Spanish experience we are embarking on.</a:t>
            </a:r>
          </a:p>
          <a:p>
            <a:endParaRPr lang="en-US" dirty="0">
              <a:solidFill>
                <a:schemeClr val="bg1"/>
              </a:solidFill>
            </a:endParaRPr>
          </a:p>
        </p:txBody>
      </p:sp>
      <p:pic>
        <p:nvPicPr>
          <p:cNvPr id="1026" name="Picture 2" descr="1st of May: Cordobaâs Patios Festival Begins">
            <a:extLst>
              <a:ext uri="{FF2B5EF4-FFF2-40B4-BE49-F238E27FC236}">
                <a16:creationId xmlns:a16="http://schemas.microsoft.com/office/drawing/2014/main" id="{7E2F6BED-1FFF-42A5-9088-9FAE2C9043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09" r="-1" b="19301"/>
          <a:stretch/>
        </p:blipFill>
        <p:spPr bwMode="auto">
          <a:xfrm>
            <a:off x="317635" y="321733"/>
            <a:ext cx="4160452" cy="2212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rdoba">
            <a:extLst>
              <a:ext uri="{FF2B5EF4-FFF2-40B4-BE49-F238E27FC236}">
                <a16:creationId xmlns:a16="http://schemas.microsoft.com/office/drawing/2014/main" id="{CDD2CC6E-27E5-416B-B1A1-E351C0CEFC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9" r="10314" b="1"/>
          <a:stretch/>
        </p:blipFill>
        <p:spPr bwMode="auto">
          <a:xfrm>
            <a:off x="4654296" y="321733"/>
            <a:ext cx="7223379" cy="298581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1st of May: Cordobaâs Patios Festival Begins">
            <a:extLst>
              <a:ext uri="{FF2B5EF4-FFF2-40B4-BE49-F238E27FC236}">
                <a16:creationId xmlns:a16="http://schemas.microsoft.com/office/drawing/2014/main" id="{1CCB02A6-DEDF-4CF7-A3D4-936CE52BE6E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La Bodega de Ex libris">
            <a:extLst>
              <a:ext uri="{FF2B5EF4-FFF2-40B4-BE49-F238E27FC236}">
                <a16:creationId xmlns:a16="http://schemas.microsoft.com/office/drawing/2014/main" id="{71DBD6C1-BB9A-4BEE-AD9E-1954868286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437"/>
          <a:stretch/>
        </p:blipFill>
        <p:spPr bwMode="auto">
          <a:xfrm>
            <a:off x="317635" y="321733"/>
            <a:ext cx="4160452" cy="22129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hotel lusso infantas">
            <a:extLst>
              <a:ext uri="{FF2B5EF4-FFF2-40B4-BE49-F238E27FC236}">
                <a16:creationId xmlns:a16="http://schemas.microsoft.com/office/drawing/2014/main" id="{E0B69B40-2CA7-4FDB-9330-E25D709322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0000"/>
          <a:stretch/>
        </p:blipFill>
        <p:spPr bwMode="auto">
          <a:xfrm>
            <a:off x="4657607" y="289119"/>
            <a:ext cx="7216757" cy="304279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cibeles">
            <a:extLst>
              <a:ext uri="{FF2B5EF4-FFF2-40B4-BE49-F238E27FC236}">
                <a16:creationId xmlns:a16="http://schemas.microsoft.com/office/drawing/2014/main" id="{194C2A13-C9DF-4FDE-8A64-411B2B4F3A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51" t="-1300" r="5579" b="1300"/>
          <a:stretch/>
        </p:blipFill>
        <p:spPr bwMode="auto">
          <a:xfrm>
            <a:off x="314325" y="2702789"/>
            <a:ext cx="4160452" cy="3779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214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8BEE9-7F2B-447E-8BDE-F1A27D0072BB}"/>
              </a:ext>
            </a:extLst>
          </p:cNvPr>
          <p:cNvSpPr>
            <a:spLocks noGrp="1"/>
          </p:cNvSpPr>
          <p:nvPr>
            <p:ph type="title"/>
          </p:nvPr>
        </p:nvSpPr>
        <p:spPr/>
        <p:txBody>
          <a:bodyPr vert="horz" lIns="91440" tIns="45720" rIns="91440" bIns="45720" rtlCol="0" anchor="b">
            <a:normAutofit/>
          </a:bodyPr>
          <a:lstStyle/>
          <a:p>
            <a:r>
              <a:rPr lang="en-US" sz="4800" kern="1200" dirty="0">
                <a:solidFill>
                  <a:srgbClr val="FFFFFF"/>
                </a:solidFill>
                <a:latin typeface="+mj-lt"/>
                <a:ea typeface="+mj-ea"/>
                <a:cs typeface="+mj-cs"/>
              </a:rPr>
              <a:t>Visit Cordoba</a:t>
            </a:r>
          </a:p>
        </p:txBody>
      </p:sp>
      <p:sp>
        <p:nvSpPr>
          <p:cNvPr id="5" name="Text Placeholder 4">
            <a:extLst>
              <a:ext uri="{FF2B5EF4-FFF2-40B4-BE49-F238E27FC236}">
                <a16:creationId xmlns:a16="http://schemas.microsoft.com/office/drawing/2014/main" id="{22FA8540-39BD-413F-8CCA-C7A740203AEF}"/>
              </a:ext>
            </a:extLst>
          </p:cNvPr>
          <p:cNvSpPr>
            <a:spLocks noGrp="1"/>
          </p:cNvSpPr>
          <p:nvPr>
            <p:ph type="body" sz="half" idx="2"/>
          </p:nvPr>
        </p:nvSpPr>
        <p:spPr>
          <a:xfrm>
            <a:off x="4772025" y="3443017"/>
            <a:ext cx="7102339" cy="3093249"/>
          </a:xfrm>
          <a:solidFill>
            <a:schemeClr val="bg2">
              <a:lumMod val="25000"/>
            </a:schemeClr>
          </a:solidFill>
        </p:spPr>
        <p:txBody>
          <a:bodyPr>
            <a:normAutofit/>
          </a:bodyPr>
          <a:lstStyle/>
          <a:p>
            <a:endParaRPr lang="en-US" sz="500" b="1" dirty="0">
              <a:solidFill>
                <a:schemeClr val="bg1"/>
              </a:solidFill>
            </a:endParaRPr>
          </a:p>
          <a:p>
            <a:r>
              <a:rPr lang="en-US" sz="5400" dirty="0">
                <a:solidFill>
                  <a:schemeClr val="bg1"/>
                </a:solidFill>
                <a:latin typeface="+mj-lt"/>
              </a:rPr>
              <a:t>3 Experience Cordoba</a:t>
            </a:r>
            <a:endParaRPr lang="en-US" sz="2800" dirty="0">
              <a:solidFill>
                <a:schemeClr val="bg1"/>
              </a:solidFill>
              <a:latin typeface="+mj-lt"/>
            </a:endParaRPr>
          </a:p>
          <a:p>
            <a:pPr marL="742950" lvl="1" indent="-285750">
              <a:buFont typeface="Arial" panose="020B0604020202020204" pitchFamily="34" charset="0"/>
              <a:buChar char="•"/>
            </a:pPr>
            <a:r>
              <a:rPr lang="en-US" sz="1600" dirty="0">
                <a:solidFill>
                  <a:schemeClr val="bg1"/>
                </a:solidFill>
              </a:rPr>
              <a:t>Enjoy the 190 mile an hour “bullet” train trip to Sevilla</a:t>
            </a:r>
          </a:p>
          <a:p>
            <a:pPr marL="742950" lvl="1" indent="-285750">
              <a:buFont typeface="Arial" panose="020B0604020202020204" pitchFamily="34" charset="0"/>
              <a:buChar char="•"/>
            </a:pPr>
            <a:r>
              <a:rPr lang="en-US" sz="1600" dirty="0">
                <a:solidFill>
                  <a:schemeClr val="bg1"/>
                </a:solidFill>
              </a:rPr>
              <a:t>Stop in Cordoba for tour that includes la </a:t>
            </a:r>
            <a:r>
              <a:rPr lang="en-US" sz="1600" dirty="0" err="1">
                <a:solidFill>
                  <a:schemeClr val="bg1"/>
                </a:solidFill>
              </a:rPr>
              <a:t>Mezquita</a:t>
            </a:r>
            <a:r>
              <a:rPr lang="en-US" sz="1600" dirty="0">
                <a:solidFill>
                  <a:schemeClr val="bg1"/>
                </a:solidFill>
              </a:rPr>
              <a:t>, one of the largest mosques in the world… with a Catholic Cathedral inside </a:t>
            </a:r>
          </a:p>
          <a:p>
            <a:pPr marL="742950" lvl="1" indent="-285750">
              <a:buFont typeface="Arial" panose="020B0604020202020204" pitchFamily="34" charset="0"/>
              <a:buChar char="•"/>
            </a:pPr>
            <a:r>
              <a:rPr lang="en-US" sz="1600" dirty="0">
                <a:solidFill>
                  <a:schemeClr val="bg1"/>
                </a:solidFill>
              </a:rPr>
              <a:t>See the lovely flowered neighborhoods of Cordoba, the Roman Bridge and the Plaza de </a:t>
            </a:r>
            <a:r>
              <a:rPr lang="en-US" sz="1600" dirty="0" err="1">
                <a:solidFill>
                  <a:schemeClr val="bg1"/>
                </a:solidFill>
              </a:rPr>
              <a:t>Corredura</a:t>
            </a:r>
            <a:r>
              <a:rPr lang="en-US" sz="1600" dirty="0">
                <a:solidFill>
                  <a:schemeClr val="bg1"/>
                </a:solidFill>
              </a:rPr>
              <a:t>.</a:t>
            </a:r>
          </a:p>
          <a:p>
            <a:pPr marL="742950" lvl="1" indent="-285750">
              <a:buFont typeface="Arial" panose="020B0604020202020204" pitchFamily="34" charset="0"/>
              <a:buChar char="•"/>
            </a:pPr>
            <a:r>
              <a:rPr lang="en-US" sz="1600" dirty="0">
                <a:solidFill>
                  <a:schemeClr val="bg1"/>
                </a:solidFill>
              </a:rPr>
              <a:t>Re-board train for an hours trip to Sevilla where we will take a taxi to our hotel.</a:t>
            </a:r>
          </a:p>
          <a:p>
            <a:endParaRPr lang="en-US" dirty="0">
              <a:solidFill>
                <a:schemeClr val="bg1"/>
              </a:solidFill>
            </a:endParaRPr>
          </a:p>
        </p:txBody>
      </p:sp>
      <p:pic>
        <p:nvPicPr>
          <p:cNvPr id="1026" name="Picture 2" descr="1st of May: Cordobaâs Patios Festival Begins">
            <a:extLst>
              <a:ext uri="{FF2B5EF4-FFF2-40B4-BE49-F238E27FC236}">
                <a16:creationId xmlns:a16="http://schemas.microsoft.com/office/drawing/2014/main" id="{7E2F6BED-1FFF-42A5-9088-9FAE2C9043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09" r="-1" b="19301"/>
          <a:stretch/>
        </p:blipFill>
        <p:spPr bwMode="auto">
          <a:xfrm>
            <a:off x="317635" y="321733"/>
            <a:ext cx="4160452" cy="22129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ordoba">
            <a:extLst>
              <a:ext uri="{FF2B5EF4-FFF2-40B4-BE49-F238E27FC236}">
                <a16:creationId xmlns:a16="http://schemas.microsoft.com/office/drawing/2014/main" id="{9B5D8C09-8429-4346-9DDD-E25ADF199F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78" r="22716" b="-1"/>
          <a:stretch/>
        </p:blipFill>
        <p:spPr bwMode="auto">
          <a:xfrm>
            <a:off x="317635" y="2695575"/>
            <a:ext cx="4160452" cy="38406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rdoba">
            <a:extLst>
              <a:ext uri="{FF2B5EF4-FFF2-40B4-BE49-F238E27FC236}">
                <a16:creationId xmlns:a16="http://schemas.microsoft.com/office/drawing/2014/main" id="{CDD2CC6E-27E5-416B-B1A1-E351C0CEFC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99" r="10314" b="1"/>
          <a:stretch/>
        </p:blipFill>
        <p:spPr bwMode="auto">
          <a:xfrm>
            <a:off x="4654296" y="321733"/>
            <a:ext cx="7223379" cy="298581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1st of May: Cordobaâs Patios Festival Begins">
            <a:extLst>
              <a:ext uri="{FF2B5EF4-FFF2-40B4-BE49-F238E27FC236}">
                <a16:creationId xmlns:a16="http://schemas.microsoft.com/office/drawing/2014/main" id="{1CCB02A6-DEDF-4CF7-A3D4-936CE52BE6E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06594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2AA55-B730-44E3-81ED-EB6120A662F6}"/>
              </a:ext>
            </a:extLst>
          </p:cNvPr>
          <p:cNvSpPr>
            <a:spLocks noGrp="1"/>
          </p:cNvSpPr>
          <p:nvPr>
            <p:ph type="title"/>
          </p:nvPr>
        </p:nvSpPr>
        <p:spPr/>
        <p:txBody>
          <a:bodyPr vert="horz" lIns="91440" tIns="45720" rIns="91440" bIns="45720" rtlCol="0" anchor="b">
            <a:normAutofit/>
          </a:bodyPr>
          <a:lstStyle/>
          <a:p>
            <a:r>
              <a:rPr lang="en-US" sz="4800" kern="1200" dirty="0">
                <a:solidFill>
                  <a:srgbClr val="FFFFFF"/>
                </a:solidFill>
                <a:latin typeface="+mj-lt"/>
                <a:ea typeface="+mj-ea"/>
                <a:cs typeface="+mj-cs"/>
              </a:rPr>
              <a:t>Amadeus y la </a:t>
            </a:r>
            <a:r>
              <a:rPr lang="en-US" sz="4800" kern="1200" dirty="0" err="1">
                <a:solidFill>
                  <a:srgbClr val="FFFFFF"/>
                </a:solidFill>
                <a:latin typeface="+mj-lt"/>
                <a:ea typeface="+mj-ea"/>
                <a:cs typeface="+mj-cs"/>
              </a:rPr>
              <a:t>musica</a:t>
            </a:r>
            <a:endParaRPr lang="en-US" sz="4800" kern="1200" dirty="0">
              <a:solidFill>
                <a:srgbClr val="FFFFFF"/>
              </a:solidFill>
              <a:latin typeface="+mj-lt"/>
              <a:ea typeface="+mj-ea"/>
              <a:cs typeface="+mj-cs"/>
            </a:endParaRPr>
          </a:p>
        </p:txBody>
      </p:sp>
      <p:pic>
        <p:nvPicPr>
          <p:cNvPr id="1028" name="Picture 4" descr="http://www.hotelamadeussevilla.com/wp-content/gallery/habitacion-doble/107.jpg">
            <a:extLst>
              <a:ext uri="{FF2B5EF4-FFF2-40B4-BE49-F238E27FC236}">
                <a16:creationId xmlns:a16="http://schemas.microsoft.com/office/drawing/2014/main" id="{47311265-5EC4-4167-AB40-279F228BE5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65" r="-2" b="-2"/>
          <a:stretch/>
        </p:blipFill>
        <p:spPr bwMode="auto">
          <a:xfrm>
            <a:off x="317635" y="299363"/>
            <a:ext cx="4160452" cy="30492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desayuno amadeus y la musica">
            <a:extLst>
              <a:ext uri="{FF2B5EF4-FFF2-40B4-BE49-F238E27FC236}">
                <a16:creationId xmlns:a16="http://schemas.microsoft.com/office/drawing/2014/main" id="{BD5CD186-AB79-4949-84D7-FA6BEB55FB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95" r="2" b="28431"/>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hotelamadeussevilla.com/wp-content/gallery/hotel/77Amadeus_FWORK.jpg">
            <a:extLst>
              <a:ext uri="{FF2B5EF4-FFF2-40B4-BE49-F238E27FC236}">
                <a16:creationId xmlns:a16="http://schemas.microsoft.com/office/drawing/2014/main" id="{67771191-ED13-46DF-B58E-6380863C2D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94" r="-1" b="-1"/>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4">
            <a:extLst>
              <a:ext uri="{FF2B5EF4-FFF2-40B4-BE49-F238E27FC236}">
                <a16:creationId xmlns:a16="http://schemas.microsoft.com/office/drawing/2014/main" id="{7D12EE63-34D2-47AF-83C4-3324BC89D9AC}"/>
              </a:ext>
            </a:extLst>
          </p:cNvPr>
          <p:cNvSpPr>
            <a:spLocks noGrp="1"/>
          </p:cNvSpPr>
          <p:nvPr>
            <p:ph type="body" sz="half" idx="2"/>
          </p:nvPr>
        </p:nvSpPr>
        <p:spPr>
          <a:xfrm>
            <a:off x="4772025" y="3443017"/>
            <a:ext cx="7102339" cy="3093249"/>
          </a:xfrm>
          <a:solidFill>
            <a:schemeClr val="bg2">
              <a:lumMod val="25000"/>
            </a:schemeClr>
          </a:solidFill>
        </p:spPr>
        <p:txBody>
          <a:bodyPr>
            <a:normAutofit/>
          </a:bodyPr>
          <a:lstStyle/>
          <a:p>
            <a:endParaRPr lang="en-US" sz="500" b="1" dirty="0">
              <a:solidFill>
                <a:schemeClr val="bg1"/>
              </a:solidFill>
            </a:endParaRPr>
          </a:p>
          <a:p>
            <a:r>
              <a:rPr lang="en-US" sz="5400" dirty="0">
                <a:solidFill>
                  <a:schemeClr val="bg1"/>
                </a:solidFill>
                <a:latin typeface="+mj-lt"/>
              </a:rPr>
              <a:t>  Amadeus y la </a:t>
            </a:r>
            <a:r>
              <a:rPr lang="en-US" sz="5400" dirty="0" err="1">
                <a:solidFill>
                  <a:schemeClr val="bg1"/>
                </a:solidFill>
                <a:latin typeface="+mj-lt"/>
              </a:rPr>
              <a:t>Musica</a:t>
            </a:r>
            <a:endParaRPr lang="en-US" sz="2800" dirty="0">
              <a:solidFill>
                <a:schemeClr val="bg1"/>
              </a:solidFill>
              <a:latin typeface="+mj-lt"/>
            </a:endParaRPr>
          </a:p>
          <a:p>
            <a:pPr marL="742950" lvl="1" indent="-285750">
              <a:buFont typeface="Arial" panose="020B0604020202020204" pitchFamily="34" charset="0"/>
              <a:buChar char="•"/>
            </a:pPr>
            <a:r>
              <a:rPr lang="en-US" sz="1600" dirty="0">
                <a:solidFill>
                  <a:schemeClr val="bg1"/>
                </a:solidFill>
              </a:rPr>
              <a:t>Your lovely boutique hotel is your headquarters for your stay in Seville. It is in the heart of one of the city’s most charming neighborhoods – The Old Jewish Quarter.  Relax and explore.</a:t>
            </a:r>
          </a:p>
          <a:p>
            <a:endParaRPr lang="en-US" dirty="0">
              <a:solidFill>
                <a:schemeClr val="bg1"/>
              </a:solidFill>
            </a:endParaRPr>
          </a:p>
        </p:txBody>
      </p:sp>
    </p:spTree>
    <p:extLst>
      <p:ext uri="{BB962C8B-B14F-4D97-AF65-F5344CB8AC3E}">
        <p14:creationId xmlns:p14="http://schemas.microsoft.com/office/powerpoint/2010/main" val="429656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25-6765-4320-A4E9-37F668339440}"/>
              </a:ext>
            </a:extLst>
          </p:cNvPr>
          <p:cNvSpPr>
            <a:spLocks noGrp="1"/>
          </p:cNvSpPr>
          <p:nvPr>
            <p:ph type="title"/>
          </p:nvPr>
        </p:nvSpPr>
        <p:spPr/>
        <p:txBody>
          <a:bodyPr vert="horz" lIns="91440" tIns="45720" rIns="91440" bIns="45720" rtlCol="0" anchor="b">
            <a:normAutofit/>
          </a:bodyPr>
          <a:lstStyle/>
          <a:p>
            <a:r>
              <a:rPr lang="en-US" sz="4800" kern="1200" dirty="0">
                <a:solidFill>
                  <a:srgbClr val="FFFFFF"/>
                </a:solidFill>
                <a:latin typeface="+mj-lt"/>
                <a:ea typeface="+mj-ea"/>
                <a:cs typeface="+mj-cs"/>
              </a:rPr>
              <a:t>Sevilla Monumental</a:t>
            </a:r>
          </a:p>
        </p:txBody>
      </p:sp>
      <p:pic>
        <p:nvPicPr>
          <p:cNvPr id="2064" name="Picture 16" descr="Landmarks of Spain, Plaza Espana, Sevilla, panoramic view. Stock Photo - 82163404">
            <a:extLst>
              <a:ext uri="{FF2B5EF4-FFF2-40B4-BE49-F238E27FC236}">
                <a16:creationId xmlns:a16="http://schemas.microsoft.com/office/drawing/2014/main" id="{3A1723A6-D4C1-4AA4-9081-EF5A5E495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49" r="-1" b="3742"/>
          <a:stretch/>
        </p:blipFill>
        <p:spPr bwMode="auto">
          <a:xfrm>
            <a:off x="317635" y="321733"/>
            <a:ext cx="4160452" cy="222249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sevilla alcazar">
            <a:extLst>
              <a:ext uri="{FF2B5EF4-FFF2-40B4-BE49-F238E27FC236}">
                <a16:creationId xmlns:a16="http://schemas.microsoft.com/office/drawing/2014/main" id="{6D6EA305-B832-44A7-AEB8-281F74E56D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14" r="23900" b="-2"/>
          <a:stretch/>
        </p:blipFill>
        <p:spPr bwMode="auto">
          <a:xfrm>
            <a:off x="317635" y="2705099"/>
            <a:ext cx="4160452" cy="38311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0275D42-C269-43F0-B61D-2057AB2170D9}"/>
              </a:ext>
            </a:extLst>
          </p:cNvPr>
          <p:cNvPicPr>
            <a:picLocks noChangeAspect="1"/>
          </p:cNvPicPr>
          <p:nvPr/>
        </p:nvPicPr>
        <p:blipFill rotWithShape="1">
          <a:blip r:embed="rId4"/>
          <a:srcRect t="10010" r="5" b="17914"/>
          <a:stretch/>
        </p:blipFill>
        <p:spPr>
          <a:xfrm>
            <a:off x="4638675" y="299364"/>
            <a:ext cx="2775313" cy="3008188"/>
          </a:xfrm>
          <a:prstGeom prst="rect">
            <a:avLst/>
          </a:prstGeom>
        </p:spPr>
      </p:pic>
      <p:pic>
        <p:nvPicPr>
          <p:cNvPr id="2060" name="Picture 12" descr="File:Sevilla Cathedral - Southeast.jpg">
            <a:extLst>
              <a:ext uri="{FF2B5EF4-FFF2-40B4-BE49-F238E27FC236}">
                <a16:creationId xmlns:a16="http://schemas.microsoft.com/office/drawing/2014/main" id="{7B366CF2-344E-4687-BABF-CEB97FDCDA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599" r="3" b="3"/>
          <a:stretch/>
        </p:blipFill>
        <p:spPr bwMode="auto">
          <a:xfrm>
            <a:off x="7574805" y="299363"/>
            <a:ext cx="4308687" cy="3008188"/>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24" descr="Image result for sevilla barrio judio">
            <a:extLst>
              <a:ext uri="{FF2B5EF4-FFF2-40B4-BE49-F238E27FC236}">
                <a16:creationId xmlns:a16="http://schemas.microsoft.com/office/drawing/2014/main" id="{0E0AB076-0CFB-455D-BB71-13CE5C83D8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26" descr="Image result for sevilla barrio judio">
            <a:extLst>
              <a:ext uri="{FF2B5EF4-FFF2-40B4-BE49-F238E27FC236}">
                <a16:creationId xmlns:a16="http://schemas.microsoft.com/office/drawing/2014/main" id="{42AD7AE2-371F-4236-A65D-40F44A16BBE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 Placeholder 4">
            <a:extLst>
              <a:ext uri="{FF2B5EF4-FFF2-40B4-BE49-F238E27FC236}">
                <a16:creationId xmlns:a16="http://schemas.microsoft.com/office/drawing/2014/main" id="{E9728A4B-8025-4B91-B9A8-7B55D15A5F2F}"/>
              </a:ext>
            </a:extLst>
          </p:cNvPr>
          <p:cNvSpPr txBox="1">
            <a:spLocks/>
          </p:cNvSpPr>
          <p:nvPr/>
        </p:nvSpPr>
        <p:spPr>
          <a:xfrm>
            <a:off x="4638675" y="3488011"/>
            <a:ext cx="7235690" cy="3093249"/>
          </a:xfrm>
          <a:prstGeom prst="rect">
            <a:avLst/>
          </a:prstGeom>
          <a:solidFill>
            <a:schemeClr val="bg2">
              <a:lumMod val="25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b="1" dirty="0">
              <a:solidFill>
                <a:schemeClr val="bg1"/>
              </a:solidFill>
            </a:endParaRPr>
          </a:p>
          <a:p>
            <a:pPr marL="0" indent="0">
              <a:buNone/>
            </a:pPr>
            <a:endParaRPr lang="en-US" sz="1000" dirty="0">
              <a:solidFill>
                <a:schemeClr val="bg1"/>
              </a:solidFill>
              <a:latin typeface="+mj-lt"/>
            </a:endParaRPr>
          </a:p>
          <a:p>
            <a:pPr marL="0" indent="0">
              <a:buNone/>
            </a:pPr>
            <a:r>
              <a:rPr lang="en-US" sz="5400" dirty="0">
                <a:solidFill>
                  <a:schemeClr val="bg1"/>
                </a:solidFill>
                <a:latin typeface="+mj-lt"/>
              </a:rPr>
              <a:t>  4 Seville’s Best</a:t>
            </a:r>
            <a:endParaRPr lang="en-US" sz="200" dirty="0">
              <a:solidFill>
                <a:schemeClr val="bg1"/>
              </a:solidFill>
              <a:latin typeface="+mj-lt"/>
            </a:endParaRPr>
          </a:p>
          <a:p>
            <a:pPr marL="742950" lvl="1" indent="-285750"/>
            <a:r>
              <a:rPr lang="en-US" sz="1600" dirty="0">
                <a:solidFill>
                  <a:schemeClr val="bg1"/>
                </a:solidFill>
              </a:rPr>
              <a:t>We offer a specially designed tour of Monumental Sevilla. It includes the most important sights in Sevilla, a relaxing horse drawn carriage through the lovely parks, and lunch in </a:t>
            </a:r>
            <a:r>
              <a:rPr lang="en-US" sz="1600" dirty="0" err="1">
                <a:solidFill>
                  <a:schemeClr val="bg1"/>
                </a:solidFill>
              </a:rPr>
              <a:t>Triana</a:t>
            </a:r>
            <a:r>
              <a:rPr lang="en-US" sz="1600" dirty="0">
                <a:solidFill>
                  <a:schemeClr val="bg1"/>
                </a:solidFill>
              </a:rPr>
              <a:t>. Or you may opt for a self-guided tour</a:t>
            </a:r>
          </a:p>
          <a:p>
            <a:pPr marL="0" indent="0">
              <a:buNone/>
            </a:pPr>
            <a:endParaRPr lang="en-US" dirty="0">
              <a:solidFill>
                <a:schemeClr val="bg1"/>
              </a:solidFill>
            </a:endParaRPr>
          </a:p>
        </p:txBody>
      </p:sp>
    </p:spTree>
    <p:extLst>
      <p:ext uri="{BB962C8B-B14F-4D97-AF65-F5344CB8AC3E}">
        <p14:creationId xmlns:p14="http://schemas.microsoft.com/office/powerpoint/2010/main" val="1333931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03552-C10A-4472-AE38-1C3DBD7EDFD2}"/>
              </a:ext>
            </a:extLst>
          </p:cNvPr>
          <p:cNvSpPr>
            <a:spLocks noGrp="1"/>
          </p:cNvSpPr>
          <p:nvPr>
            <p:ph type="title" idx="4294967295"/>
          </p:nvPr>
        </p:nvSpPr>
        <p:spPr>
          <a:xfrm>
            <a:off x="5726113" y="3813175"/>
            <a:ext cx="6465887" cy="1516063"/>
          </a:xfrm>
        </p:spPr>
        <p:txBody>
          <a:bodyPr vert="horz" lIns="91440" tIns="45720" rIns="91440" bIns="45720" rtlCol="0" anchor="b">
            <a:normAutofit/>
          </a:bodyPr>
          <a:lstStyle/>
          <a:p>
            <a:r>
              <a:rPr lang="en-US" sz="4800" kern="1200">
                <a:solidFill>
                  <a:srgbClr val="FFFFFF"/>
                </a:solidFill>
                <a:latin typeface="+mj-lt"/>
                <a:ea typeface="+mj-ea"/>
                <a:cs typeface="+mj-cs"/>
              </a:rPr>
              <a:t>The Other Sevilla</a:t>
            </a:r>
          </a:p>
        </p:txBody>
      </p:sp>
      <p:pic>
        <p:nvPicPr>
          <p:cNvPr id="3076" name="Picture 4" descr="Image result for las setas sevilla">
            <a:extLst>
              <a:ext uri="{FF2B5EF4-FFF2-40B4-BE49-F238E27FC236}">
                <a16:creationId xmlns:a16="http://schemas.microsoft.com/office/drawing/2014/main" id="{C0EF36DB-3C93-449A-9FDE-1CCA72A2B0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6" r="-1" b="4804"/>
          <a:stretch/>
        </p:blipFill>
        <p:spPr bwMode="auto">
          <a:xfrm>
            <a:off x="317635" y="321733"/>
            <a:ext cx="4160452" cy="222249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basilica de la macarena">
            <a:extLst>
              <a:ext uri="{FF2B5EF4-FFF2-40B4-BE49-F238E27FC236}">
                <a16:creationId xmlns:a16="http://schemas.microsoft.com/office/drawing/2014/main" id="{067BDB7B-0DE9-450B-8A97-13677EEA5A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2" r="11795" b="3"/>
          <a:stretch/>
        </p:blipFill>
        <p:spPr bwMode="auto">
          <a:xfrm>
            <a:off x="317635" y="2705099"/>
            <a:ext cx="4160452" cy="38311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pena torres macarena">
            <a:extLst>
              <a:ext uri="{FF2B5EF4-FFF2-40B4-BE49-F238E27FC236}">
                <a16:creationId xmlns:a16="http://schemas.microsoft.com/office/drawing/2014/main" id="{1926D4E8-3790-4C5C-B82C-4562C81147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86" r="29833" b="3"/>
          <a:stretch/>
        </p:blipFill>
        <p:spPr bwMode="auto">
          <a:xfrm>
            <a:off x="4638675" y="299364"/>
            <a:ext cx="2775313" cy="300818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el rinconcillo seville">
            <a:extLst>
              <a:ext uri="{FF2B5EF4-FFF2-40B4-BE49-F238E27FC236}">
                <a16:creationId xmlns:a16="http://schemas.microsoft.com/office/drawing/2014/main" id="{4BA539D0-8C5D-4006-AD90-216A27CB82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4" r="2252" b="3"/>
          <a:stretch/>
        </p:blipFill>
        <p:spPr bwMode="auto">
          <a:xfrm>
            <a:off x="7574805" y="299363"/>
            <a:ext cx="4308687" cy="30081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a:extLst>
              <a:ext uri="{FF2B5EF4-FFF2-40B4-BE49-F238E27FC236}">
                <a16:creationId xmlns:a16="http://schemas.microsoft.com/office/drawing/2014/main" id="{524B6F60-F848-4339-88B2-8CF897949FB0}"/>
              </a:ext>
            </a:extLst>
          </p:cNvPr>
          <p:cNvSpPr txBox="1">
            <a:spLocks/>
          </p:cNvSpPr>
          <p:nvPr/>
        </p:nvSpPr>
        <p:spPr>
          <a:xfrm>
            <a:off x="4638675" y="3488011"/>
            <a:ext cx="7235690" cy="3093249"/>
          </a:xfrm>
          <a:prstGeom prst="rect">
            <a:avLst/>
          </a:prstGeom>
          <a:solidFill>
            <a:schemeClr val="bg2">
              <a:lumMod val="25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b="1" dirty="0">
              <a:solidFill>
                <a:schemeClr val="bg1"/>
              </a:solidFill>
            </a:endParaRPr>
          </a:p>
          <a:p>
            <a:pPr marL="0" indent="0">
              <a:buNone/>
            </a:pPr>
            <a:endParaRPr lang="en-US" sz="1000" dirty="0">
              <a:solidFill>
                <a:schemeClr val="bg1"/>
              </a:solidFill>
              <a:latin typeface="+mj-lt"/>
            </a:endParaRPr>
          </a:p>
          <a:p>
            <a:pPr marL="0" indent="0">
              <a:buNone/>
            </a:pPr>
            <a:r>
              <a:rPr lang="en-US" sz="5400" dirty="0">
                <a:solidFill>
                  <a:schemeClr val="bg1"/>
                </a:solidFill>
                <a:latin typeface="+mj-lt"/>
              </a:rPr>
              <a:t>  4 The Other Seville</a:t>
            </a:r>
            <a:endParaRPr lang="en-US" sz="200" dirty="0">
              <a:solidFill>
                <a:schemeClr val="bg1"/>
              </a:solidFill>
              <a:latin typeface="+mj-lt"/>
            </a:endParaRPr>
          </a:p>
          <a:p>
            <a:pPr lvl="1"/>
            <a:r>
              <a:rPr lang="en-US" sz="1800" dirty="0">
                <a:solidFill>
                  <a:schemeClr val="bg1"/>
                </a:solidFill>
              </a:rPr>
              <a:t>In the evening  you may opt for a very special tour of the Other Sevilla, including the Macarena, tapas, and a flamenco show.</a:t>
            </a:r>
          </a:p>
          <a:p>
            <a:endParaRPr lang="en-US" dirty="0">
              <a:solidFill>
                <a:schemeClr val="bg1"/>
              </a:solidFill>
            </a:endParaRPr>
          </a:p>
        </p:txBody>
      </p:sp>
    </p:spTree>
    <p:extLst>
      <p:ext uri="{BB962C8B-B14F-4D97-AF65-F5344CB8AC3E}">
        <p14:creationId xmlns:p14="http://schemas.microsoft.com/office/powerpoint/2010/main" val="540519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A3CF-D7CD-40DF-81CD-1B98ACD49BD4}"/>
              </a:ext>
            </a:extLst>
          </p:cNvPr>
          <p:cNvSpPr>
            <a:spLocks noGrp="1"/>
          </p:cNvSpPr>
          <p:nvPr>
            <p:ph type="title"/>
          </p:nvPr>
        </p:nvSpPr>
        <p:spPr/>
        <p:txBody>
          <a:bodyPr vert="horz" lIns="91440" tIns="45720" rIns="91440" bIns="45720" rtlCol="0" anchor="b">
            <a:normAutofit/>
          </a:bodyPr>
          <a:lstStyle/>
          <a:p>
            <a:r>
              <a:rPr lang="en-US" sz="4800" kern="1200" dirty="0" err="1">
                <a:solidFill>
                  <a:srgbClr val="FFFFFF"/>
                </a:solidFill>
                <a:latin typeface="+mj-lt"/>
                <a:ea typeface="+mj-ea"/>
                <a:cs typeface="+mj-cs"/>
              </a:rPr>
              <a:t>Donana</a:t>
            </a:r>
            <a:r>
              <a:rPr lang="en-US" sz="4800" kern="1200" dirty="0">
                <a:solidFill>
                  <a:srgbClr val="FFFFFF"/>
                </a:solidFill>
                <a:latin typeface="+mj-lt"/>
                <a:ea typeface="+mj-ea"/>
                <a:cs typeface="+mj-cs"/>
              </a:rPr>
              <a:t> National Park</a:t>
            </a:r>
          </a:p>
        </p:txBody>
      </p:sp>
      <p:pic>
        <p:nvPicPr>
          <p:cNvPr id="6" name="Picture 5">
            <a:extLst>
              <a:ext uri="{FF2B5EF4-FFF2-40B4-BE49-F238E27FC236}">
                <a16:creationId xmlns:a16="http://schemas.microsoft.com/office/drawing/2014/main" id="{C31BA29A-02D4-4A58-808D-E4387A7507C4}"/>
              </a:ext>
            </a:extLst>
          </p:cNvPr>
          <p:cNvPicPr>
            <a:picLocks noChangeAspect="1"/>
          </p:cNvPicPr>
          <p:nvPr/>
        </p:nvPicPr>
        <p:blipFill rotWithShape="1">
          <a:blip r:embed="rId2"/>
          <a:srcRect l="9694" r="12149" b="-3"/>
          <a:stretch/>
        </p:blipFill>
        <p:spPr>
          <a:xfrm>
            <a:off x="317635" y="321733"/>
            <a:ext cx="4160452" cy="2222497"/>
          </a:xfrm>
          <a:prstGeom prst="rect">
            <a:avLst/>
          </a:prstGeom>
        </p:spPr>
      </p:pic>
      <p:pic>
        <p:nvPicPr>
          <p:cNvPr id="6148" name="Picture 4" descr="https://images.costasur.com/tratewo/2516548/parque-nacional-de-donana../dest_2_big/parque-nacional-de-donana..-1-1-gallery.jpg">
            <a:extLst>
              <a:ext uri="{FF2B5EF4-FFF2-40B4-BE49-F238E27FC236}">
                <a16:creationId xmlns:a16="http://schemas.microsoft.com/office/drawing/2014/main" id="{CAF65E94-1014-4647-AE71-CA16C292D7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827" r="20293" b="2"/>
          <a:stretch/>
        </p:blipFill>
        <p:spPr bwMode="auto">
          <a:xfrm>
            <a:off x="317635" y="2705099"/>
            <a:ext cx="4160452" cy="38311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9825BC5-04CC-4C8F-8AE3-4953723A8ACF}"/>
              </a:ext>
            </a:extLst>
          </p:cNvPr>
          <p:cNvPicPr>
            <a:picLocks noChangeAspect="1"/>
          </p:cNvPicPr>
          <p:nvPr/>
        </p:nvPicPr>
        <p:blipFill rotWithShape="1">
          <a:blip r:embed="rId4"/>
          <a:srcRect l="1673" r="36746" b="3"/>
          <a:stretch/>
        </p:blipFill>
        <p:spPr>
          <a:xfrm>
            <a:off x="4638675" y="299364"/>
            <a:ext cx="2775313" cy="3008188"/>
          </a:xfrm>
          <a:prstGeom prst="rect">
            <a:avLst/>
          </a:prstGeom>
        </p:spPr>
      </p:pic>
      <p:pic>
        <p:nvPicPr>
          <p:cNvPr id="6150" name="Picture 6" descr="https://images.costasur.com/tratewo/2516548/parque-nacional-de-donana../dest_2_big/parque-nacional-de-donana..-1-2-gallery.jpg">
            <a:extLst>
              <a:ext uri="{FF2B5EF4-FFF2-40B4-BE49-F238E27FC236}">
                <a16:creationId xmlns:a16="http://schemas.microsoft.com/office/drawing/2014/main" id="{4AEB4EF3-4A38-4632-AF8B-BB503266C2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993" r="20492"/>
          <a:stretch/>
        </p:blipFill>
        <p:spPr bwMode="auto">
          <a:xfrm>
            <a:off x="7574805" y="299363"/>
            <a:ext cx="4308687" cy="30081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4">
            <a:extLst>
              <a:ext uri="{FF2B5EF4-FFF2-40B4-BE49-F238E27FC236}">
                <a16:creationId xmlns:a16="http://schemas.microsoft.com/office/drawing/2014/main" id="{6BE912B4-7005-4499-B338-9EA7A802DF61}"/>
              </a:ext>
            </a:extLst>
          </p:cNvPr>
          <p:cNvSpPr txBox="1">
            <a:spLocks/>
          </p:cNvSpPr>
          <p:nvPr/>
        </p:nvSpPr>
        <p:spPr>
          <a:xfrm>
            <a:off x="4638675" y="3488011"/>
            <a:ext cx="7235690" cy="3093249"/>
          </a:xfrm>
          <a:prstGeom prst="rect">
            <a:avLst/>
          </a:prstGeom>
          <a:solidFill>
            <a:schemeClr val="bg2">
              <a:lumMod val="25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b="1" dirty="0">
              <a:solidFill>
                <a:schemeClr val="bg1"/>
              </a:solidFill>
            </a:endParaRPr>
          </a:p>
          <a:p>
            <a:pPr marL="0" indent="0">
              <a:buNone/>
            </a:pPr>
            <a:endParaRPr lang="en-US" sz="1000" dirty="0">
              <a:solidFill>
                <a:schemeClr val="bg1"/>
              </a:solidFill>
              <a:latin typeface="+mj-lt"/>
            </a:endParaRPr>
          </a:p>
          <a:p>
            <a:pPr marL="0" indent="0">
              <a:buNone/>
            </a:pPr>
            <a:r>
              <a:rPr lang="en-US" sz="5400" dirty="0">
                <a:solidFill>
                  <a:schemeClr val="bg1"/>
                </a:solidFill>
                <a:latin typeface="+mj-lt"/>
              </a:rPr>
              <a:t>  5 Parque Do</a:t>
            </a:r>
            <a:r>
              <a:rPr lang="es-ES" sz="5400" dirty="0">
                <a:solidFill>
                  <a:schemeClr val="bg1"/>
                </a:solidFill>
                <a:latin typeface="+mj-lt"/>
              </a:rPr>
              <a:t>ñ</a:t>
            </a:r>
            <a:r>
              <a:rPr lang="en-US" sz="5400" dirty="0" err="1">
                <a:solidFill>
                  <a:schemeClr val="bg1"/>
                </a:solidFill>
                <a:latin typeface="+mj-lt"/>
              </a:rPr>
              <a:t>ana</a:t>
            </a:r>
            <a:endParaRPr lang="en-US" sz="5400" dirty="0">
              <a:solidFill>
                <a:schemeClr val="bg1"/>
              </a:solidFill>
              <a:latin typeface="+mj-lt"/>
            </a:endParaRPr>
          </a:p>
          <a:p>
            <a:pPr lvl="1"/>
            <a:r>
              <a:rPr lang="en-US" sz="1800" dirty="0">
                <a:solidFill>
                  <a:schemeClr val="bg1"/>
                </a:solidFill>
              </a:rPr>
              <a:t>An excursion to this remarkable National Park is a rare treat. One of the most important existing wetlands. It’s dunes, birds, horses, and wildlife are unmatched. And this is just the beginning of  today’s adventures.</a:t>
            </a:r>
          </a:p>
          <a:p>
            <a:endParaRPr lang="en-US" dirty="0">
              <a:solidFill>
                <a:schemeClr val="bg1"/>
              </a:solidFill>
            </a:endParaRPr>
          </a:p>
        </p:txBody>
      </p:sp>
    </p:spTree>
    <p:extLst>
      <p:ext uri="{BB962C8B-B14F-4D97-AF65-F5344CB8AC3E}">
        <p14:creationId xmlns:p14="http://schemas.microsoft.com/office/powerpoint/2010/main" val="209527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6F324-4666-4D5A-99A0-ABD6B5506018}"/>
              </a:ext>
            </a:extLst>
          </p:cNvPr>
          <p:cNvSpPr>
            <a:spLocks noGrp="1"/>
          </p:cNvSpPr>
          <p:nvPr>
            <p:ph type="title"/>
          </p:nvPr>
        </p:nvSpPr>
        <p:spPr/>
        <p:txBody>
          <a:bodyPr vert="horz" lIns="91440" tIns="45720" rIns="91440" bIns="45720" rtlCol="0" anchor="b">
            <a:normAutofit fontScale="90000"/>
          </a:bodyPr>
          <a:lstStyle/>
          <a:p>
            <a:r>
              <a:rPr lang="en-US" sz="4800" kern="1200" dirty="0" err="1">
                <a:solidFill>
                  <a:srgbClr val="FFFFFF"/>
                </a:solidFill>
                <a:latin typeface="+mj-lt"/>
                <a:ea typeface="+mj-ea"/>
                <a:cs typeface="+mj-cs"/>
              </a:rPr>
              <a:t>Matalas</a:t>
            </a:r>
            <a:r>
              <a:rPr lang="en-US" sz="4800" dirty="0" err="1">
                <a:solidFill>
                  <a:srgbClr val="FFFFFF"/>
                </a:solidFill>
              </a:rPr>
              <a:t>canas</a:t>
            </a:r>
            <a:r>
              <a:rPr lang="en-US" sz="4800" dirty="0">
                <a:solidFill>
                  <a:srgbClr val="FFFFFF"/>
                </a:solidFill>
              </a:rPr>
              <a:t> and The Rocio - enchantment</a:t>
            </a:r>
            <a:endParaRPr lang="en-US" sz="4800" kern="1200" dirty="0">
              <a:solidFill>
                <a:srgbClr val="FFFFFF"/>
              </a:solidFill>
              <a:latin typeface="+mj-lt"/>
              <a:ea typeface="+mj-ea"/>
              <a:cs typeface="+mj-cs"/>
            </a:endParaRPr>
          </a:p>
        </p:txBody>
      </p:sp>
      <p:pic>
        <p:nvPicPr>
          <p:cNvPr id="9218" name="Picture 2" descr="Image result for el rocio">
            <a:extLst>
              <a:ext uri="{FF2B5EF4-FFF2-40B4-BE49-F238E27FC236}">
                <a16:creationId xmlns:a16="http://schemas.microsoft.com/office/drawing/2014/main" id="{363DF61C-035E-4362-83FD-91D77E6BE2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49" r="4904"/>
          <a:stretch/>
        </p:blipFill>
        <p:spPr bwMode="auto">
          <a:xfrm>
            <a:off x="317635" y="299363"/>
            <a:ext cx="4160452" cy="3049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www.verpueblos.com/fotos_originales/9/2/1/01261921.jpg">
            <a:extLst>
              <a:ext uri="{FF2B5EF4-FFF2-40B4-BE49-F238E27FC236}">
                <a16:creationId xmlns:a16="http://schemas.microsoft.com/office/drawing/2014/main" id="{399DF2FD-E3A7-4C6E-8B42-E5BEC1D25C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899" r="2" b="2"/>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streets in the rocio">
            <a:extLst>
              <a:ext uri="{FF2B5EF4-FFF2-40B4-BE49-F238E27FC236}">
                <a16:creationId xmlns:a16="http://schemas.microsoft.com/office/drawing/2014/main" id="{F09D63CE-110F-4CC9-BF68-CD4D099A0D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94" r="-1" b="-1"/>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4">
            <a:extLst>
              <a:ext uri="{FF2B5EF4-FFF2-40B4-BE49-F238E27FC236}">
                <a16:creationId xmlns:a16="http://schemas.microsoft.com/office/drawing/2014/main" id="{0334C310-7ECB-4B01-8340-124705C15A6D}"/>
              </a:ext>
            </a:extLst>
          </p:cNvPr>
          <p:cNvSpPr txBox="1">
            <a:spLocks/>
          </p:cNvSpPr>
          <p:nvPr/>
        </p:nvSpPr>
        <p:spPr>
          <a:xfrm>
            <a:off x="4638675" y="3488011"/>
            <a:ext cx="7235690" cy="3093249"/>
          </a:xfrm>
          <a:prstGeom prst="rect">
            <a:avLst/>
          </a:prstGeom>
          <a:solidFill>
            <a:schemeClr val="bg2">
              <a:lumMod val="25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000" dirty="0">
              <a:solidFill>
                <a:schemeClr val="bg1"/>
              </a:solidFill>
              <a:latin typeface="+mj-lt"/>
            </a:endParaRPr>
          </a:p>
          <a:p>
            <a:pPr marL="0" indent="0">
              <a:buNone/>
            </a:pPr>
            <a:r>
              <a:rPr lang="en-US" sz="5400" dirty="0">
                <a:solidFill>
                  <a:schemeClr val="bg1"/>
                </a:solidFill>
                <a:latin typeface="+mj-lt"/>
              </a:rPr>
              <a:t>  </a:t>
            </a:r>
            <a:r>
              <a:rPr lang="en-US" sz="4400" dirty="0">
                <a:solidFill>
                  <a:schemeClr val="bg1"/>
                </a:solidFill>
                <a:latin typeface="+mj-lt"/>
              </a:rPr>
              <a:t>5 </a:t>
            </a:r>
            <a:r>
              <a:rPr lang="en-US" sz="4400" dirty="0" err="1">
                <a:solidFill>
                  <a:schemeClr val="bg1"/>
                </a:solidFill>
                <a:latin typeface="+mj-lt"/>
              </a:rPr>
              <a:t>Matalasca</a:t>
            </a:r>
            <a:r>
              <a:rPr lang="es-ES" sz="4400" dirty="0">
                <a:solidFill>
                  <a:schemeClr val="bg1"/>
                </a:solidFill>
                <a:latin typeface="+mj-lt"/>
              </a:rPr>
              <a:t>ñ</a:t>
            </a:r>
            <a:r>
              <a:rPr lang="en-US" sz="4400" dirty="0">
                <a:solidFill>
                  <a:schemeClr val="bg1"/>
                </a:solidFill>
                <a:latin typeface="+mj-lt"/>
              </a:rPr>
              <a:t>as and el Rocio</a:t>
            </a:r>
            <a:endParaRPr lang="en-US" sz="5400" dirty="0">
              <a:solidFill>
                <a:schemeClr val="bg1"/>
              </a:solidFill>
              <a:latin typeface="+mj-lt"/>
            </a:endParaRPr>
          </a:p>
          <a:p>
            <a:pPr lvl="1"/>
            <a:r>
              <a:rPr lang="en-US" sz="1800" dirty="0">
                <a:solidFill>
                  <a:schemeClr val="bg1"/>
                </a:solidFill>
              </a:rPr>
              <a:t>After the Park, what better than a relaxing lunch at one of the nearby beach “</a:t>
            </a:r>
            <a:r>
              <a:rPr lang="en-US" sz="1800" dirty="0" err="1">
                <a:solidFill>
                  <a:schemeClr val="bg1"/>
                </a:solidFill>
              </a:rPr>
              <a:t>chiringuitos</a:t>
            </a:r>
            <a:r>
              <a:rPr lang="en-US" sz="1800" dirty="0">
                <a:solidFill>
                  <a:schemeClr val="bg1"/>
                </a:solidFill>
              </a:rPr>
              <a:t>”. Enjoy.</a:t>
            </a:r>
          </a:p>
          <a:p>
            <a:pPr lvl="1"/>
            <a:r>
              <a:rPr lang="en-US" sz="1800" dirty="0">
                <a:solidFill>
                  <a:schemeClr val="bg1"/>
                </a:solidFill>
              </a:rPr>
              <a:t>With appetites satiated we continue to the Rocio, a magical enchanting town which attracts millions of pilgrims each year. We will visit its Basilica, take a horse and wagon ride through the town and its surroundings, and maybe do some shopping!</a:t>
            </a:r>
          </a:p>
          <a:p>
            <a:endParaRPr lang="en-US" dirty="0">
              <a:solidFill>
                <a:schemeClr val="bg1"/>
              </a:solidFill>
            </a:endParaRPr>
          </a:p>
        </p:txBody>
      </p:sp>
    </p:spTree>
    <p:extLst>
      <p:ext uri="{BB962C8B-B14F-4D97-AF65-F5344CB8AC3E}">
        <p14:creationId xmlns:p14="http://schemas.microsoft.com/office/powerpoint/2010/main" val="1806157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F8F892-16B7-4AF6-A23B-570E49CB0705}"/>
              </a:ext>
            </a:extLst>
          </p:cNvPr>
          <p:cNvSpPr>
            <a:spLocks noGrp="1"/>
          </p:cNvSpPr>
          <p:nvPr>
            <p:ph type="title"/>
          </p:nvPr>
        </p:nvSpPr>
        <p:spPr/>
        <p:txBody>
          <a:bodyPr vert="horz" lIns="91440" tIns="45720" rIns="91440" bIns="45720" rtlCol="0" anchor="b">
            <a:normAutofit/>
          </a:bodyPr>
          <a:lstStyle/>
          <a:p>
            <a:r>
              <a:rPr lang="en-US" kern="1200" dirty="0">
                <a:solidFill>
                  <a:srgbClr val="FFFFFF"/>
                </a:solidFill>
                <a:latin typeface="+mj-lt"/>
                <a:ea typeface="+mj-ea"/>
                <a:cs typeface="+mj-cs"/>
              </a:rPr>
              <a:t>Jerez de la Frontera: Sherry, History, and Andalusian Horses</a:t>
            </a:r>
          </a:p>
        </p:txBody>
      </p:sp>
      <p:pic>
        <p:nvPicPr>
          <p:cNvPr id="7176" name="Picture 8" descr="Image result for real escuela de arte ecuestre">
            <a:extLst>
              <a:ext uri="{FF2B5EF4-FFF2-40B4-BE49-F238E27FC236}">
                <a16:creationId xmlns:a16="http://schemas.microsoft.com/office/drawing/2014/main" id="{BA8CF4BB-0C6D-4B00-B632-A3FCD297F0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60" r="21725" b="1"/>
          <a:stretch/>
        </p:blipFill>
        <p:spPr bwMode="auto">
          <a:xfrm>
            <a:off x="317635" y="299363"/>
            <a:ext cx="4160452" cy="383116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bodegas lustau">
            <a:extLst>
              <a:ext uri="{FF2B5EF4-FFF2-40B4-BE49-F238E27FC236}">
                <a16:creationId xmlns:a16="http://schemas.microsoft.com/office/drawing/2014/main" id="{2FCF9A2F-75C0-469C-9572-6DCDA2069D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51"/>
          <a:stretch/>
        </p:blipFill>
        <p:spPr bwMode="auto">
          <a:xfrm>
            <a:off x="4638789" y="299363"/>
            <a:ext cx="4308687" cy="3008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result for real escuela de arte ecuestre">
            <a:extLst>
              <a:ext uri="{FF2B5EF4-FFF2-40B4-BE49-F238E27FC236}">
                <a16:creationId xmlns:a16="http://schemas.microsoft.com/office/drawing/2014/main" id="{8E508151-BEBB-476F-B442-D01FD8E5D8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082" r="21029" b="3"/>
          <a:stretch/>
        </p:blipFill>
        <p:spPr bwMode="auto">
          <a:xfrm>
            <a:off x="9108179" y="299364"/>
            <a:ext cx="2775313" cy="30081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5A63904-6117-42C6-975E-BF6C6D672392}"/>
              </a:ext>
            </a:extLst>
          </p:cNvPr>
          <p:cNvPicPr>
            <a:picLocks noChangeAspect="1"/>
          </p:cNvPicPr>
          <p:nvPr/>
        </p:nvPicPr>
        <p:blipFill rotWithShape="1">
          <a:blip r:embed="rId5"/>
          <a:srcRect l="5934" r="-2" b="-2"/>
          <a:stretch/>
        </p:blipFill>
        <p:spPr>
          <a:xfrm>
            <a:off x="317635" y="4295494"/>
            <a:ext cx="4160452" cy="2222497"/>
          </a:xfrm>
          <a:prstGeom prst="rect">
            <a:avLst/>
          </a:prstGeom>
        </p:spPr>
      </p:pic>
      <p:sp>
        <p:nvSpPr>
          <p:cNvPr id="11" name="Text Placeholder 4">
            <a:extLst>
              <a:ext uri="{FF2B5EF4-FFF2-40B4-BE49-F238E27FC236}">
                <a16:creationId xmlns:a16="http://schemas.microsoft.com/office/drawing/2014/main" id="{6DF6CC8C-1120-4AC9-AF99-5BE57BE062CE}"/>
              </a:ext>
            </a:extLst>
          </p:cNvPr>
          <p:cNvSpPr txBox="1">
            <a:spLocks/>
          </p:cNvSpPr>
          <p:nvPr/>
        </p:nvSpPr>
        <p:spPr>
          <a:xfrm>
            <a:off x="4638675" y="3488011"/>
            <a:ext cx="7235690" cy="3093249"/>
          </a:xfrm>
          <a:prstGeom prst="rect">
            <a:avLst/>
          </a:prstGeom>
          <a:solidFill>
            <a:schemeClr val="bg2">
              <a:lumMod val="25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b="1" dirty="0">
              <a:solidFill>
                <a:schemeClr val="bg1"/>
              </a:solidFill>
            </a:endParaRPr>
          </a:p>
          <a:p>
            <a:pPr marL="0" indent="0">
              <a:buNone/>
            </a:pPr>
            <a:endParaRPr lang="en-US" sz="1000" dirty="0">
              <a:solidFill>
                <a:schemeClr val="bg1"/>
              </a:solidFill>
              <a:latin typeface="+mj-lt"/>
            </a:endParaRPr>
          </a:p>
          <a:p>
            <a:pPr marL="0" indent="0">
              <a:buNone/>
            </a:pPr>
            <a:r>
              <a:rPr lang="en-US" sz="5400" dirty="0">
                <a:solidFill>
                  <a:schemeClr val="bg1"/>
                </a:solidFill>
                <a:latin typeface="+mj-lt"/>
              </a:rPr>
              <a:t>  6 Jerez de la Frontera</a:t>
            </a:r>
          </a:p>
          <a:p>
            <a:pPr lvl="1"/>
            <a:r>
              <a:rPr lang="en-US" sz="1800" dirty="0">
                <a:solidFill>
                  <a:schemeClr val="bg1"/>
                </a:solidFill>
              </a:rPr>
              <a:t>Join this unusual and satisfying excursion to Jerez de la Frontera. We will see the magnificent Andalusian horses at the Royal School of the Equestrian Arts, stroll through the lovely town, and have a unique private sherry tasting and tapas lunch at one of Jerez’s top bodegas.</a:t>
            </a:r>
          </a:p>
          <a:p>
            <a:pPr lvl="1"/>
            <a:r>
              <a:rPr lang="en-US" sz="1800" dirty="0">
                <a:solidFill>
                  <a:schemeClr val="bg1"/>
                </a:solidFill>
              </a:rPr>
              <a:t>Or remain in Sevilla to explore its depths.</a:t>
            </a:r>
          </a:p>
          <a:p>
            <a:endParaRPr lang="en-US" dirty="0">
              <a:solidFill>
                <a:schemeClr val="bg1"/>
              </a:solidFill>
            </a:endParaRPr>
          </a:p>
        </p:txBody>
      </p:sp>
    </p:spTree>
    <p:extLst>
      <p:ext uri="{BB962C8B-B14F-4D97-AF65-F5344CB8AC3E}">
        <p14:creationId xmlns:p14="http://schemas.microsoft.com/office/powerpoint/2010/main" val="34113149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2350</TotalTime>
  <Words>818</Words>
  <Application>Microsoft Office PowerPoint</Application>
  <PresentationFormat>Widescreen</PresentationFormat>
  <Paragraphs>70</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SPAIN – A TASTE OF ANDALUCIA</vt:lpstr>
      <vt:lpstr>Visit Cordoba</vt:lpstr>
      <vt:lpstr>Visit Cordoba</vt:lpstr>
      <vt:lpstr>Amadeus y la musica</vt:lpstr>
      <vt:lpstr>Sevilla Monumental</vt:lpstr>
      <vt:lpstr>The Other Sevilla</vt:lpstr>
      <vt:lpstr>Donana National Park</vt:lpstr>
      <vt:lpstr>Matalascanas and The Rocio - enchantment</vt:lpstr>
      <vt:lpstr>Jerez de la Frontera: Sherry, History, and Andalusian Horses</vt:lpstr>
      <vt:lpstr>Zahara de la Sierra, Oil Tasting, and Ronda</vt:lpstr>
      <vt:lpstr>Hotel Casa 1800 Granada</vt:lpstr>
      <vt:lpstr>Granada – La Alahambra, Tapas and Sacromonte</vt:lpstr>
      <vt:lpstr>Granada – La Alahambra, Tapas and Sacromonte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SPAIN – A TASTE OF ANDALUCIA</dc:title>
  <dc:creator>Ronnie McKee</dc:creator>
  <cp:lastModifiedBy>Brenda Darcel Harris Lee</cp:lastModifiedBy>
  <cp:revision>23</cp:revision>
  <dcterms:created xsi:type="dcterms:W3CDTF">2018-07-30T22:59:56Z</dcterms:created>
  <dcterms:modified xsi:type="dcterms:W3CDTF">2018-08-31T08:23:11Z</dcterms:modified>
</cp:coreProperties>
</file>